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 id="2147483658" r:id="rId2"/>
  </p:sldMasterIdLst>
  <p:notesMasterIdLst>
    <p:notesMasterId r:id="rId29"/>
  </p:notesMasterIdLst>
  <p:sldIdLst>
    <p:sldId id="256" r:id="rId3"/>
    <p:sldId id="257" r:id="rId4"/>
    <p:sldId id="258" r:id="rId5"/>
    <p:sldId id="259" r:id="rId6"/>
    <p:sldId id="280" r:id="rId7"/>
    <p:sldId id="260" r:id="rId8"/>
    <p:sldId id="281" r:id="rId9"/>
    <p:sldId id="282" r:id="rId10"/>
    <p:sldId id="261" r:id="rId11"/>
    <p:sldId id="283" r:id="rId12"/>
    <p:sldId id="285" r:id="rId13"/>
    <p:sldId id="286" r:id="rId14"/>
    <p:sldId id="287" r:id="rId15"/>
    <p:sldId id="288" r:id="rId16"/>
    <p:sldId id="289" r:id="rId17"/>
    <p:sldId id="290" r:id="rId18"/>
    <p:sldId id="291" r:id="rId19"/>
    <p:sldId id="278" r:id="rId20"/>
    <p:sldId id="296" r:id="rId21"/>
    <p:sldId id="293" r:id="rId22"/>
    <p:sldId id="297" r:id="rId23"/>
    <p:sldId id="292" r:id="rId24"/>
    <p:sldId id="294" r:id="rId25"/>
    <p:sldId id="298" r:id="rId26"/>
    <p:sldId id="295" r:id="rId27"/>
    <p:sldId id="279" r:id="rId28"/>
  </p:sldIdLst>
  <p:sldSz cx="12192000" cy="6858000"/>
  <p:notesSz cx="6858000" cy="9144000"/>
  <p:embeddedFontLst>
    <p:embeddedFont>
      <p:font typeface="Cambria Math" panose="02040503050406030204" pitchFamily="18" charset="0"/>
      <p:regular r:id="rId30"/>
    </p:embeddedFont>
    <p:embeddedFont>
      <p:font typeface="Microsoft Yahei" panose="020B0503020204020204" pitchFamily="34" charset="-122"/>
      <p:regular r:id="rId31"/>
      <p:bold r:id="rId32"/>
    </p:embeddedFont>
    <p:embeddedFont>
      <p:font typeface="Tahoma" panose="020B0604030504040204" pitchFamily="34" charset="0"/>
      <p:regular r:id="rId33"/>
      <p:bold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7061" userDrawn="1">
          <p15:clr>
            <a:srgbClr val="A4A3A4"/>
          </p15:clr>
        </p15:guide>
        <p15:guide id="3" orient="horz" pos="663" userDrawn="1">
          <p15:clr>
            <a:srgbClr val="A4A3A4"/>
          </p15:clr>
        </p15:guide>
        <p15:guide id="4" pos="14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3240"/>
    <a:srgbClr val="EA3443"/>
    <a:srgbClr val="5364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69"/>
    <p:restoredTop sz="68236"/>
  </p:normalViewPr>
  <p:slideViewPr>
    <p:cSldViewPr snapToGrid="0" showGuides="1">
      <p:cViewPr varScale="1">
        <p:scale>
          <a:sx n="83" d="100"/>
          <a:sy n="83" d="100"/>
        </p:scale>
        <p:origin x="1728" y="192"/>
      </p:cViewPr>
      <p:guideLst>
        <p:guide orient="horz" pos="2160"/>
        <p:guide pos="7061"/>
        <p:guide orient="horz" pos="663"/>
        <p:guide pos="143"/>
      </p:guideLst>
    </p:cSldViewPr>
  </p:slideViewPr>
  <p:notesTextViewPr>
    <p:cViewPr>
      <p:scale>
        <a:sx n="170" d="100"/>
        <a:sy n="17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485684b2d5_2_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zh-CN" dirty="0"/>
              <a:t>Hello, </a:t>
            </a:r>
            <a:r>
              <a:rPr lang="en-US" altLang="zh-CN" dirty="0"/>
              <a:t>my</a:t>
            </a:r>
            <a:r>
              <a:rPr lang="zh-CN" altLang="en-US" dirty="0"/>
              <a:t> </a:t>
            </a:r>
            <a:r>
              <a:rPr lang="en-US" altLang="zh-CN" dirty="0"/>
              <a:t>name</a:t>
            </a:r>
            <a:r>
              <a:rPr lang="zh-CN" altLang="en-US" dirty="0"/>
              <a:t> </a:t>
            </a:r>
            <a:r>
              <a:rPr lang="en-US" altLang="zh-CN" dirty="0"/>
              <a:t>is</a:t>
            </a:r>
            <a:r>
              <a:rPr lang="zh-CN" altLang="en-US" dirty="0"/>
              <a:t> </a:t>
            </a:r>
            <a:r>
              <a:rPr lang="en-US" altLang="zh-CN" dirty="0" err="1"/>
              <a:t>Linxiao</a:t>
            </a:r>
            <a:r>
              <a:rPr lang="en-US" altLang="zh-CN" dirty="0"/>
              <a:t> Yang,</a:t>
            </a:r>
            <a:r>
              <a:rPr lang="zh-CN" altLang="en-US" dirty="0"/>
              <a:t> </a:t>
            </a:r>
            <a:r>
              <a:rPr lang="en-US" altLang="zh-CN" dirty="0"/>
              <a:t>and</a:t>
            </a:r>
            <a:r>
              <a:rPr lang="zh-CN" altLang="en-US" dirty="0"/>
              <a:t> </a:t>
            </a:r>
            <a:r>
              <a:rPr lang="en-US" altLang="zh-CN" dirty="0"/>
              <a:t>I’m</a:t>
            </a:r>
            <a:r>
              <a:rPr lang="zh-CN" altLang="en-US" dirty="0"/>
              <a:t> </a:t>
            </a:r>
            <a:r>
              <a:rPr lang="en-US" altLang="zh-CN" dirty="0"/>
              <a:t>very</a:t>
            </a:r>
            <a:r>
              <a:rPr lang="zh-CN" altLang="en-US" dirty="0"/>
              <a:t> </a:t>
            </a:r>
            <a:r>
              <a:rPr lang="en-US" altLang="zh-CN" dirty="0"/>
              <a:t>glad</a:t>
            </a:r>
            <a:r>
              <a:rPr lang="zh-CN" altLang="en-US" dirty="0"/>
              <a:t> </a:t>
            </a:r>
            <a:r>
              <a:rPr lang="en-US" altLang="zh-CN" dirty="0"/>
              <a:t>to</a:t>
            </a:r>
            <a:r>
              <a:rPr lang="zh-CN" altLang="en-US" dirty="0"/>
              <a:t> </a:t>
            </a:r>
            <a:r>
              <a:rPr lang="en-US" altLang="zh-CN" dirty="0"/>
              <a:t>present</a:t>
            </a:r>
            <a:r>
              <a:rPr lang="zh-CN" altLang="en-US" dirty="0"/>
              <a:t> </a:t>
            </a:r>
            <a:r>
              <a:rPr lang="en-US" altLang="zh-CN" dirty="0"/>
              <a:t>this</a:t>
            </a:r>
            <a:r>
              <a:rPr lang="zh-CN" altLang="en-US" dirty="0"/>
              <a:t> </a:t>
            </a:r>
            <a:r>
              <a:rPr lang="en-US" altLang="zh-CN" dirty="0"/>
              <a:t>paper:</a:t>
            </a:r>
            <a:r>
              <a:rPr lang="zh-CN" altLang="en-US" dirty="0"/>
              <a:t> </a:t>
            </a:r>
            <a:r>
              <a:rPr lang="en-US" altLang="zh-CN" dirty="0"/>
              <a:t>CURLS: Causal Rule Learning for Subgroups with Significant Treatment Effect</a:t>
            </a:r>
            <a:endParaRPr dirty="0"/>
          </a:p>
          <a:p>
            <a:pPr marL="0" lvl="0" indent="0" algn="l" rtl="0">
              <a:spcBef>
                <a:spcPts val="0"/>
              </a:spcBef>
              <a:spcAft>
                <a:spcPts val="0"/>
              </a:spcAft>
              <a:buNone/>
            </a:pPr>
            <a:endParaRPr dirty="0"/>
          </a:p>
        </p:txBody>
      </p:sp>
      <p:sp>
        <p:nvSpPr>
          <p:cNvPr id="84" name="Google Shape;84;g1485684b2d5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dirty="0"/>
              <a:t>T</a:t>
            </a:r>
            <a:r>
              <a:rPr lang="en-US" dirty="0"/>
              <a:t>hen </a:t>
            </a:r>
            <a:r>
              <a:rPr lang="en-US" altLang="zh-CN" dirty="0"/>
              <a:t>an</a:t>
            </a:r>
            <a:r>
              <a:rPr lang="zh-CN" altLang="en-US" dirty="0"/>
              <a:t> </a:t>
            </a:r>
            <a:r>
              <a:rPr lang="en-US" altLang="zh-CN" dirty="0"/>
              <a:t>efficient</a:t>
            </a:r>
            <a:r>
              <a:rPr lang="zh-CN" altLang="en-US" dirty="0"/>
              <a:t> </a:t>
            </a:r>
            <a:r>
              <a:rPr lang="en-US" altLang="zh-CN" dirty="0"/>
              <a:t>algorithm</a:t>
            </a:r>
            <a:r>
              <a:rPr lang="zh-CN" altLang="en-US" dirty="0"/>
              <a:t> </a:t>
            </a:r>
            <a:r>
              <a:rPr lang="en-US" altLang="zh-CN" dirty="0"/>
              <a:t>based</a:t>
            </a:r>
            <a:r>
              <a:rPr lang="zh-CN" altLang="en-US" dirty="0"/>
              <a:t> </a:t>
            </a:r>
            <a:r>
              <a:rPr lang="en-US" altLang="zh-CN" dirty="0"/>
              <a:t>on</a:t>
            </a:r>
            <a:r>
              <a:rPr lang="zh-CN" altLang="en-US" dirty="0"/>
              <a:t> </a:t>
            </a:r>
            <a:r>
              <a:rPr lang="en-US" dirty="0"/>
              <a:t>minorize-maximization and submodular optimization</a:t>
            </a:r>
            <a:r>
              <a:rPr lang="zh-CN" altLang="en-US" dirty="0"/>
              <a:t> </a:t>
            </a:r>
            <a:r>
              <a:rPr lang="en-US" altLang="zh-CN" dirty="0"/>
              <a:t>is</a:t>
            </a:r>
            <a:r>
              <a:rPr lang="zh-CN" altLang="en-US" dirty="0"/>
              <a:t> </a:t>
            </a:r>
            <a:r>
              <a:rPr lang="en-US" altLang="zh-CN" dirty="0"/>
              <a:t>proposed</a:t>
            </a:r>
            <a:r>
              <a:rPr lang="zh-CN" altLang="en-US" dirty="0"/>
              <a:t> </a:t>
            </a:r>
            <a:r>
              <a:rPr lang="en-US" altLang="zh-CN" dirty="0"/>
              <a:t>to</a:t>
            </a:r>
            <a:r>
              <a:rPr lang="zh-CN" altLang="en-US" dirty="0"/>
              <a:t> </a:t>
            </a:r>
            <a:r>
              <a:rPr lang="en-US" altLang="zh-CN" dirty="0"/>
              <a:t>discover</a:t>
            </a:r>
            <a:r>
              <a:rPr lang="zh-CN" altLang="en-US" dirty="0"/>
              <a:t> </a:t>
            </a:r>
            <a:r>
              <a:rPr lang="en-US" altLang="zh-CN" dirty="0"/>
              <a:t>rules</a:t>
            </a:r>
            <a:r>
              <a:rPr lang="zh-CN" altLang="en-US" dirty="0"/>
              <a:t> </a:t>
            </a:r>
            <a:r>
              <a:rPr lang="en-US" altLang="zh-CN" dirty="0"/>
              <a:t>with</a:t>
            </a:r>
            <a:r>
              <a:rPr lang="zh-CN" altLang="en-US" dirty="0"/>
              <a:t> </a:t>
            </a:r>
            <a:r>
              <a:rPr lang="en-US" altLang="zh-CN" dirty="0"/>
              <a:t>significant</a:t>
            </a:r>
            <a:r>
              <a:rPr lang="zh-CN" altLang="en-US" dirty="0"/>
              <a:t> </a:t>
            </a:r>
            <a:r>
              <a:rPr lang="en-US" altLang="zh-CN" dirty="0"/>
              <a:t>treatment</a:t>
            </a:r>
            <a:r>
              <a:rPr lang="zh-CN" altLang="en-US" dirty="0"/>
              <a:t> </a:t>
            </a:r>
            <a:r>
              <a:rPr lang="en-US" altLang="zh-CN" dirty="0"/>
              <a:t>effects.</a:t>
            </a:r>
            <a:endParaRPr lang="en-US" dirty="0"/>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zh-CN" altLang="en-US" dirty="0"/>
              <a:t>然后提出了一种高效的基于最小化最大化和次模优化的算法来发现具有显著因果效应的规则。</a:t>
            </a:r>
            <a:endParaRPr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10</a:t>
            </a:fld>
            <a:endParaRPr/>
          </a:p>
        </p:txBody>
      </p:sp>
    </p:spTree>
    <p:extLst>
      <p:ext uri="{BB962C8B-B14F-4D97-AF65-F5344CB8AC3E}">
        <p14:creationId xmlns:p14="http://schemas.microsoft.com/office/powerpoint/2010/main" val="56237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CN" dirty="0"/>
              <a:t>Let</a:t>
            </a:r>
            <a:r>
              <a:rPr lang="en-US" altLang="zh-CN" dirty="0"/>
              <a:t>’s</a:t>
            </a:r>
            <a:r>
              <a:rPr lang="zh-CN" altLang="en-US" dirty="0"/>
              <a:t> </a:t>
            </a:r>
            <a:r>
              <a:rPr lang="en-US" altLang="zh-CN" dirty="0"/>
              <a:t>first</a:t>
            </a:r>
            <a:r>
              <a:rPr lang="zh-CN" altLang="en-US" dirty="0"/>
              <a:t> </a:t>
            </a:r>
            <a:r>
              <a:rPr lang="en-US" altLang="zh-CN" dirty="0"/>
              <a:t>introduce</a:t>
            </a:r>
            <a:r>
              <a:rPr lang="zh-CN" altLang="en-US" dirty="0"/>
              <a:t> </a:t>
            </a:r>
            <a:r>
              <a:rPr lang="en-US" altLang="zh-CN" dirty="0"/>
              <a:t>some</a:t>
            </a:r>
            <a:r>
              <a:rPr lang="zh-CN" altLang="en-US" dirty="0"/>
              <a:t> </a:t>
            </a:r>
            <a:r>
              <a:rPr lang="en-US" altLang="zh-CN" dirty="0"/>
              <a:t>preliminary</a:t>
            </a:r>
            <a:r>
              <a:rPr lang="zh-CN" altLang="en-US" dirty="0"/>
              <a:t> </a:t>
            </a:r>
            <a:r>
              <a:rPr lang="en-US" altLang="zh-CN" dirty="0"/>
              <a:t>knowledge.</a:t>
            </a:r>
          </a:p>
          <a:p>
            <a:pPr marL="0" lvl="0" indent="0" algn="l" rtl="0">
              <a:spcBef>
                <a:spcPts val="0"/>
              </a:spcBef>
              <a:spcAft>
                <a:spcPts val="0"/>
              </a:spcAft>
              <a:buClr>
                <a:schemeClr val="dk1"/>
              </a:buClr>
              <a:buSzPts val="1100"/>
              <a:buFont typeface="Arial"/>
              <a:buNone/>
            </a:pPr>
            <a:r>
              <a:rPr lang="en-US" dirty="0"/>
              <a:t>We conduct causal inference based on observational data under the framework of potential outcomes</a:t>
            </a:r>
            <a:r>
              <a:rPr lang="en-US" altLang="zh-CN" dirty="0"/>
              <a:t>.</a:t>
            </a:r>
          </a:p>
          <a:p>
            <a:pPr marL="0" lvl="0" indent="0" algn="l" rtl="0">
              <a:spcBef>
                <a:spcPts val="0"/>
              </a:spcBef>
              <a:spcAft>
                <a:spcPts val="0"/>
              </a:spcAft>
              <a:buClr>
                <a:schemeClr val="dk1"/>
              </a:buClr>
              <a:buSzPts val="1100"/>
              <a:buFont typeface="Arial"/>
              <a:buNone/>
            </a:pPr>
            <a:r>
              <a:rPr lang="en-US" altLang="zh-CN" dirty="0"/>
              <a:t>Through</a:t>
            </a:r>
            <a:r>
              <a:rPr lang="zh-CN" altLang="en-US" dirty="0"/>
              <a:t> </a:t>
            </a:r>
            <a:r>
              <a:rPr lang="en-US" altLang="zh-CN" dirty="0"/>
              <a:t>inverse</a:t>
            </a:r>
            <a:r>
              <a:rPr lang="zh-CN" altLang="en-US" dirty="0"/>
              <a:t> </a:t>
            </a:r>
            <a:r>
              <a:rPr lang="en-US" altLang="zh-CN" dirty="0"/>
              <a:t>probability</a:t>
            </a:r>
            <a:r>
              <a:rPr lang="zh-CN" altLang="en-US" dirty="0"/>
              <a:t> </a:t>
            </a:r>
            <a:r>
              <a:rPr lang="en-US" altLang="zh-CN" dirty="0"/>
              <a:t>weighting,</a:t>
            </a:r>
            <a:r>
              <a:rPr lang="zh-CN" altLang="en-US" dirty="0"/>
              <a:t> </a:t>
            </a:r>
            <a:r>
              <a:rPr lang="en-US" altLang="zh-CN" dirty="0"/>
              <a:t>we</a:t>
            </a:r>
            <a:r>
              <a:rPr lang="zh-CN" altLang="en-US" dirty="0"/>
              <a:t> </a:t>
            </a:r>
            <a:r>
              <a:rPr lang="en-US" altLang="zh-CN" dirty="0"/>
              <a:t>can</a:t>
            </a:r>
            <a:r>
              <a:rPr lang="zh-CN" altLang="en-US" dirty="0"/>
              <a:t> </a:t>
            </a:r>
            <a:r>
              <a:rPr lang="en-US" altLang="zh-CN" dirty="0"/>
              <a:t>obtain</a:t>
            </a:r>
            <a:r>
              <a:rPr lang="zh-CN" altLang="en-US" dirty="0"/>
              <a:t> </a:t>
            </a:r>
            <a:r>
              <a:rPr lang="en-US" altLang="zh-CN" dirty="0"/>
              <a:t>the</a:t>
            </a:r>
            <a:r>
              <a:rPr lang="zh-CN" altLang="en-US" dirty="0"/>
              <a:t> </a:t>
            </a:r>
            <a:r>
              <a:rPr lang="en-US" altLang="zh-CN" dirty="0"/>
              <a:t>treatment</a:t>
            </a:r>
            <a:r>
              <a:rPr lang="zh-CN" altLang="en-US" dirty="0"/>
              <a:t> </a:t>
            </a:r>
            <a:r>
              <a:rPr lang="en-US" altLang="zh-CN" dirty="0"/>
              <a:t>effect</a:t>
            </a:r>
            <a:r>
              <a:rPr lang="zh-CN" altLang="en-US" dirty="0"/>
              <a:t> </a:t>
            </a:r>
            <a:r>
              <a:rPr lang="en-US" altLang="zh-CN" dirty="0"/>
              <a:t>and</a:t>
            </a:r>
            <a:r>
              <a:rPr lang="zh-CN" altLang="en-US" dirty="0"/>
              <a:t> </a:t>
            </a:r>
            <a:r>
              <a:rPr lang="en-US" altLang="zh-CN" dirty="0"/>
              <a:t>variance</a:t>
            </a:r>
            <a:r>
              <a:rPr lang="zh-CN" altLang="en-US" dirty="0"/>
              <a:t> </a:t>
            </a:r>
            <a:r>
              <a:rPr lang="en-US" altLang="zh-CN" dirty="0"/>
              <a:t>of</a:t>
            </a:r>
            <a:r>
              <a:rPr lang="zh-CN" altLang="en-US" dirty="0"/>
              <a:t> </a:t>
            </a:r>
            <a:r>
              <a:rPr lang="en-US" altLang="zh-CN" dirty="0"/>
              <a:t>the</a:t>
            </a:r>
            <a:r>
              <a:rPr lang="zh-CN" altLang="en-US" dirty="0"/>
              <a:t> </a:t>
            </a:r>
            <a:r>
              <a:rPr lang="en-US" altLang="zh-CN" dirty="0"/>
              <a:t>subgroup</a:t>
            </a:r>
            <a:r>
              <a:rPr lang="zh-CN" altLang="en-US" dirty="0"/>
              <a:t> </a:t>
            </a:r>
            <a:r>
              <a:rPr lang="en-US" altLang="zh-CN" dirty="0"/>
              <a:t>covered</a:t>
            </a:r>
            <a:r>
              <a:rPr lang="zh-CN" altLang="en-US" dirty="0"/>
              <a:t> </a:t>
            </a:r>
            <a:r>
              <a:rPr lang="en-US" altLang="zh-CN" dirty="0"/>
              <a:t>by</a:t>
            </a:r>
            <a:r>
              <a:rPr lang="zh-CN" altLang="en-US" dirty="0"/>
              <a:t> </a:t>
            </a:r>
            <a:r>
              <a:rPr lang="en-US" altLang="zh-CN" dirty="0"/>
              <a:t>the</a:t>
            </a:r>
            <a:r>
              <a:rPr lang="zh-CN" altLang="en-US" dirty="0"/>
              <a:t> </a:t>
            </a:r>
            <a:r>
              <a:rPr lang="en-US" altLang="zh-CN" dirty="0"/>
              <a:t>causal</a:t>
            </a:r>
            <a:r>
              <a:rPr lang="zh-CN" altLang="en-US" dirty="0"/>
              <a:t> </a:t>
            </a:r>
            <a:r>
              <a:rPr lang="en-US" altLang="zh-CN" dirty="0"/>
              <a:t>rule.</a:t>
            </a:r>
            <a:endParaRPr lang="en-US" dirty="0"/>
          </a:p>
          <a:p>
            <a:pPr marL="0" lvl="0" indent="0" algn="l" rtl="0">
              <a:spcBef>
                <a:spcPts val="0"/>
              </a:spcBef>
              <a:spcAft>
                <a:spcPts val="0"/>
              </a:spcAft>
              <a:buClr>
                <a:schemeClr val="dk1"/>
              </a:buClr>
              <a:buSzPts val="1100"/>
              <a:buFont typeface="Arial"/>
              <a:buNone/>
            </a:pPr>
            <a:endParaRPr lang="en-CN" dirty="0"/>
          </a:p>
          <a:p>
            <a:pPr marL="0" lvl="0" indent="0" algn="l" rtl="0">
              <a:spcBef>
                <a:spcPts val="0"/>
              </a:spcBef>
              <a:spcAft>
                <a:spcPts val="0"/>
              </a:spcAft>
              <a:buClr>
                <a:schemeClr val="dk1"/>
              </a:buClr>
              <a:buSzPts val="1100"/>
              <a:buFont typeface="Arial"/>
              <a:buNone/>
            </a:pPr>
            <a:r>
              <a:rPr lang="en-CN" dirty="0"/>
              <a:t>首先先介绍一下预备知识</a:t>
            </a:r>
            <a:r>
              <a:rPr lang="zh-CN" altLang="en-US" dirty="0"/>
              <a:t>。</a:t>
            </a:r>
            <a:endParaRPr lang="en-US" altLang="zh-CN" dirty="0"/>
          </a:p>
          <a:p>
            <a:pPr marL="0" lvl="0" indent="0" algn="l" rtl="0">
              <a:spcBef>
                <a:spcPts val="0"/>
              </a:spcBef>
              <a:spcAft>
                <a:spcPts val="0"/>
              </a:spcAft>
              <a:buClr>
                <a:schemeClr val="dk1"/>
              </a:buClr>
              <a:buSzPts val="1100"/>
              <a:buFont typeface="Arial"/>
              <a:buNone/>
            </a:pPr>
            <a:r>
              <a:rPr lang="zh-CN" altLang="en-US" dirty="0"/>
              <a:t>我们在潜在结果框架下进行基于观测数据的因果推断，通过逆概率加权来得到规则覆盖的子群的处理效应和方差。</a:t>
            </a:r>
            <a:endParaRPr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11</a:t>
            </a:fld>
            <a:endParaRPr/>
          </a:p>
        </p:txBody>
      </p:sp>
    </p:spTree>
    <p:extLst>
      <p:ext uri="{BB962C8B-B14F-4D97-AF65-F5344CB8AC3E}">
        <p14:creationId xmlns:p14="http://schemas.microsoft.com/office/powerpoint/2010/main" val="2480050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In algorithm design, we use submodular and </a:t>
            </a:r>
            <a:r>
              <a:rPr lang="en-US" dirty="0" err="1"/>
              <a:t>supermodular</a:t>
            </a:r>
            <a:r>
              <a:rPr lang="en-US" dirty="0"/>
              <a:t> functions.</a:t>
            </a:r>
          </a:p>
          <a:p>
            <a:pPr marL="0" lvl="0" indent="0" algn="l" rtl="0">
              <a:spcBef>
                <a:spcPts val="0"/>
              </a:spcBef>
              <a:spcAft>
                <a:spcPts val="0"/>
              </a:spcAft>
              <a:buClr>
                <a:schemeClr val="dk1"/>
              </a:buClr>
              <a:buSzPts val="1100"/>
              <a:buFont typeface="Arial"/>
              <a:buNone/>
            </a:pPr>
            <a:r>
              <a:rPr lang="en-US" dirty="0"/>
              <a:t>Submodular refers to "diminishing returns", that is, as the existing set increases, the benefits of adding new elements to this set become less and less.</a:t>
            </a:r>
          </a:p>
          <a:p>
            <a:pPr marL="0" lvl="0" indent="0" algn="l" rtl="0">
              <a:spcBef>
                <a:spcPts val="0"/>
              </a:spcBef>
              <a:spcAft>
                <a:spcPts val="0"/>
              </a:spcAft>
              <a:buClr>
                <a:schemeClr val="dk1"/>
              </a:buClr>
              <a:buSzPts val="1100"/>
              <a:buFont typeface="Arial"/>
              <a:buNone/>
            </a:pPr>
            <a:r>
              <a:rPr lang="en-US" dirty="0" err="1"/>
              <a:t>Supermodular</a:t>
            </a:r>
            <a:r>
              <a:rPr lang="en-US" dirty="0"/>
              <a:t> is the opposite, describing "increasing returns".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err="1"/>
              <a:t>在算法设计中</a:t>
            </a:r>
            <a:r>
              <a:rPr lang="zh-CN" altLang="en-US" dirty="0"/>
              <a:t>，我们使用了次模和超模函数。</a:t>
            </a:r>
            <a:endParaRPr lang="en-US" altLang="zh-CN" dirty="0"/>
          </a:p>
          <a:p>
            <a:pPr marL="0" lvl="0" indent="0" algn="l" rtl="0">
              <a:spcBef>
                <a:spcPts val="0"/>
              </a:spcBef>
              <a:spcAft>
                <a:spcPts val="0"/>
              </a:spcAft>
              <a:buClr>
                <a:schemeClr val="dk1"/>
              </a:buClr>
              <a:buSzPts val="1100"/>
              <a:buFont typeface="Arial"/>
              <a:buNone/>
            </a:pPr>
            <a:r>
              <a:rPr lang="zh-CN" altLang="en-US" dirty="0"/>
              <a:t>次模是指“边际收益递减”，即随着已有集合的增加，想这个集合中添加新元素所带来的收益越来越少。</a:t>
            </a:r>
            <a:endParaRPr lang="en-US" altLang="zh-CN" dirty="0"/>
          </a:p>
          <a:p>
            <a:pPr marL="0" lvl="0" indent="0" algn="l" rtl="0">
              <a:spcBef>
                <a:spcPts val="0"/>
              </a:spcBef>
              <a:spcAft>
                <a:spcPts val="0"/>
              </a:spcAft>
              <a:buClr>
                <a:schemeClr val="dk1"/>
              </a:buClr>
              <a:buSzPts val="1100"/>
              <a:buFont typeface="Arial"/>
              <a:buNone/>
            </a:pPr>
            <a:r>
              <a:rPr lang="zh-CN" altLang="en-US" dirty="0"/>
              <a:t>超模则与之相反，描述的是“边际效益递增”。</a:t>
            </a:r>
            <a:endParaRPr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12</a:t>
            </a:fld>
            <a:endParaRPr/>
          </a:p>
        </p:txBody>
      </p:sp>
    </p:spTree>
    <p:extLst>
      <p:ext uri="{BB962C8B-B14F-4D97-AF65-F5344CB8AC3E}">
        <p14:creationId xmlns:p14="http://schemas.microsoft.com/office/powerpoint/2010/main" val="28603934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We first define the profit of causal rules, i.e., we want large effects and small variance.</a:t>
            </a:r>
          </a:p>
          <a:p>
            <a:pPr marL="0" lvl="0" indent="0" algn="l" rtl="0">
              <a:spcBef>
                <a:spcPts val="0"/>
              </a:spcBef>
              <a:spcAft>
                <a:spcPts val="0"/>
              </a:spcAft>
              <a:buClr>
                <a:schemeClr val="dk1"/>
              </a:buClr>
              <a:buSzPts val="1100"/>
              <a:buFont typeface="Arial"/>
              <a:buNone/>
            </a:pPr>
            <a:r>
              <a:rPr lang="en-US" dirty="0"/>
              <a:t>For optimization purposes, we take the logarithm of the objective.</a:t>
            </a:r>
          </a:p>
          <a:p>
            <a:pPr marL="0" lvl="0" indent="0" algn="l" rtl="0">
              <a:spcBef>
                <a:spcPts val="0"/>
              </a:spcBef>
              <a:spcAft>
                <a:spcPts val="0"/>
              </a:spcAft>
              <a:buClr>
                <a:schemeClr val="dk1"/>
              </a:buClr>
              <a:buSzPts val="1100"/>
              <a:buFont typeface="Arial"/>
              <a:buNone/>
            </a:pPr>
            <a:r>
              <a:rPr lang="en-US" dirty="0"/>
              <a:t>Combined with constraints such as rule length and rule set size, we model causal rule set learning as a discrete optimization problem.</a:t>
            </a:r>
            <a:endParaRPr lang="en-CN" dirty="0"/>
          </a:p>
          <a:p>
            <a:pPr marL="0" lvl="0" indent="0" algn="l" rtl="0">
              <a:spcBef>
                <a:spcPts val="0"/>
              </a:spcBef>
              <a:spcAft>
                <a:spcPts val="0"/>
              </a:spcAft>
              <a:buClr>
                <a:schemeClr val="dk1"/>
              </a:buClr>
              <a:buSzPts val="1100"/>
              <a:buFont typeface="Arial"/>
              <a:buNone/>
            </a:pPr>
            <a:endParaRPr lang="en-CN" dirty="0"/>
          </a:p>
          <a:p>
            <a:pPr marL="0" lvl="0" indent="0" algn="l" rtl="0">
              <a:spcBef>
                <a:spcPts val="0"/>
              </a:spcBef>
              <a:spcAft>
                <a:spcPts val="0"/>
              </a:spcAft>
              <a:buClr>
                <a:schemeClr val="dk1"/>
              </a:buClr>
              <a:buSzPts val="1100"/>
              <a:buFont typeface="Arial"/>
              <a:buNone/>
            </a:pPr>
            <a:r>
              <a:rPr lang="en-CN" dirty="0"/>
              <a:t>我们希望因果规则对应的处理效应尽量大</a:t>
            </a:r>
            <a:r>
              <a:rPr lang="zh-CN" altLang="en-US" dirty="0"/>
              <a:t>，方差尽量小，因此可以得到单条因果规则的收益，为了方便优化，我们对其取了</a:t>
            </a:r>
            <a:r>
              <a:rPr lang="en-US" altLang="zh-CN" dirty="0"/>
              <a:t> log</a:t>
            </a:r>
            <a:r>
              <a:rPr lang="zh-CN" altLang="en-US" dirty="0"/>
              <a:t>。</a:t>
            </a:r>
            <a:endParaRPr lang="en-US" altLang="zh-CN" dirty="0"/>
          </a:p>
          <a:p>
            <a:pPr marL="0" lvl="0" indent="0" algn="l" rtl="0">
              <a:spcBef>
                <a:spcPts val="0"/>
              </a:spcBef>
              <a:spcAft>
                <a:spcPts val="0"/>
              </a:spcAft>
              <a:buClr>
                <a:schemeClr val="dk1"/>
              </a:buClr>
              <a:buSzPts val="1100"/>
              <a:buFont typeface="Arial"/>
              <a:buNone/>
            </a:pPr>
            <a:r>
              <a:rPr lang="en-CN" dirty="0"/>
              <a:t>考虑效应方差</a:t>
            </a:r>
            <a:r>
              <a:rPr lang="zh-CN" altLang="en-US" dirty="0"/>
              <a:t>，以及规则长度和规则集大小等多种因素，我们可以将因果规则集学习建模为一个优化问题。</a:t>
            </a:r>
            <a:endParaRPr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13</a:t>
            </a:fld>
            <a:endParaRPr/>
          </a:p>
        </p:txBody>
      </p:sp>
    </p:spTree>
    <p:extLst>
      <p:ext uri="{BB962C8B-B14F-4D97-AF65-F5344CB8AC3E}">
        <p14:creationId xmlns:p14="http://schemas.microsoft.com/office/powerpoint/2010/main" val="14937428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To solve the above optimization problem, we proposed CURLS, namely Causal Rule Learning for Subgroups with Significant Treatment Effect.</a:t>
            </a:r>
          </a:p>
          <a:p>
            <a:pPr marL="0" lvl="0" indent="0" algn="l" rtl="0">
              <a:spcBef>
                <a:spcPts val="0"/>
              </a:spcBef>
              <a:spcAft>
                <a:spcPts val="0"/>
              </a:spcAft>
              <a:buClr>
                <a:schemeClr val="dk1"/>
              </a:buClr>
              <a:buSzPts val="1100"/>
              <a:buFont typeface="Arial"/>
              <a:buNone/>
            </a:pPr>
            <a:r>
              <a:rPr lang="en-US" dirty="0"/>
              <a:t>It consists of three sub-steps from top to bottom.</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endParaRPr lang="en-US"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14</a:t>
            </a:fld>
            <a:endParaRPr/>
          </a:p>
        </p:txBody>
      </p:sp>
    </p:spTree>
    <p:extLst>
      <p:ext uri="{BB962C8B-B14F-4D97-AF65-F5344CB8AC3E}">
        <p14:creationId xmlns:p14="http://schemas.microsoft.com/office/powerpoint/2010/main" val="175863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For rule sets, reducing the overlap between rules helps improve readability. The previous sequential coverage paradigm for</a:t>
            </a:r>
            <a:r>
              <a:rPr lang="zh-CN" altLang="en-US" dirty="0"/>
              <a:t> </a:t>
            </a:r>
            <a:r>
              <a:rPr lang="en-US" dirty="0"/>
              <a:t>rule sets is to learn </a:t>
            </a:r>
            <a:r>
              <a:rPr lang="en-US" altLang="zh-CN" dirty="0"/>
              <a:t>a</a:t>
            </a:r>
            <a:r>
              <a:rPr lang="zh-CN" altLang="en-US" dirty="0"/>
              <a:t> </a:t>
            </a:r>
            <a:r>
              <a:rPr lang="en-US" dirty="0"/>
              <a:t>new rule by deleting the covered data, but this easily leads to overlapping rules.</a:t>
            </a:r>
          </a:p>
          <a:p>
            <a:pPr marL="0" lvl="0" indent="0" algn="l" rtl="0">
              <a:spcBef>
                <a:spcPts val="0"/>
              </a:spcBef>
              <a:spcAft>
                <a:spcPts val="0"/>
              </a:spcAft>
              <a:buClr>
                <a:schemeClr val="dk1"/>
              </a:buClr>
              <a:buSzPts val="1100"/>
              <a:buFont typeface="Arial"/>
              <a:buNone/>
            </a:pPr>
            <a:r>
              <a:rPr lang="en-US" dirty="0"/>
              <a:t>Therefore, we introduce the overlap penalty, which reduces the contribution of the repeatedly covered data units to the</a:t>
            </a:r>
            <a:r>
              <a:rPr lang="zh-CN" altLang="en-US" dirty="0"/>
              <a:t> </a:t>
            </a:r>
            <a:r>
              <a:rPr lang="en-US" altLang="zh-CN" dirty="0"/>
              <a:t>treatment</a:t>
            </a:r>
            <a:r>
              <a:rPr lang="en-US" dirty="0"/>
              <a:t> effect, thereby improving the readability of the rule set.</a:t>
            </a:r>
            <a:endParaRPr lang="en-CN" dirty="0"/>
          </a:p>
          <a:p>
            <a:pPr marL="0" lvl="0" indent="0" algn="l" rtl="0">
              <a:spcBef>
                <a:spcPts val="0"/>
              </a:spcBef>
              <a:spcAft>
                <a:spcPts val="0"/>
              </a:spcAft>
              <a:buClr>
                <a:schemeClr val="dk1"/>
              </a:buClr>
              <a:buSzPts val="1100"/>
              <a:buFont typeface="Arial"/>
              <a:buNone/>
            </a:pPr>
            <a:endParaRPr lang="en-CN" dirty="0"/>
          </a:p>
          <a:p>
            <a:pPr marL="0" lvl="0" indent="0" algn="l" rtl="0">
              <a:spcBef>
                <a:spcPts val="0"/>
              </a:spcBef>
              <a:spcAft>
                <a:spcPts val="0"/>
              </a:spcAft>
              <a:buClr>
                <a:schemeClr val="dk1"/>
              </a:buClr>
              <a:buSzPts val="1100"/>
              <a:buFont typeface="Arial"/>
              <a:buNone/>
            </a:pPr>
            <a:r>
              <a:rPr lang="en-CN" dirty="0"/>
              <a:t>对于规则集</a:t>
            </a:r>
            <a:r>
              <a:rPr lang="zh-CN" altLang="en-US" dirty="0"/>
              <a:t>，</a:t>
            </a:r>
            <a:r>
              <a:rPr lang="en-CN" dirty="0"/>
              <a:t>减少其中规则之间的重叠有助于提高可读性</a:t>
            </a:r>
            <a:r>
              <a:rPr lang="zh-CN" altLang="en-US" dirty="0"/>
              <a:t>，之前学习因果规则集的序列覆盖范式是通过在删去已覆盖的数据上来学习新的规则，但这样很容易出现重叠的规则。</a:t>
            </a:r>
            <a:endParaRPr lang="en-US" altLang="zh-CN" dirty="0"/>
          </a:p>
          <a:p>
            <a:pPr marL="0" lvl="0" indent="0" algn="l" rtl="0">
              <a:spcBef>
                <a:spcPts val="0"/>
              </a:spcBef>
              <a:spcAft>
                <a:spcPts val="0"/>
              </a:spcAft>
              <a:buClr>
                <a:schemeClr val="dk1"/>
              </a:buClr>
              <a:buSzPts val="1100"/>
              <a:buFont typeface="Arial"/>
              <a:buNone/>
            </a:pPr>
            <a:r>
              <a:rPr lang="zh-CN" altLang="en-US" dirty="0"/>
              <a:t>因此，我们引入了重叠惩罚，重复覆盖的数据单元对于效应的贡献减弱，从而提高规则集的可读性。</a:t>
            </a:r>
            <a:endParaRPr lang="en-US" altLang="zh-CN"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15</a:t>
            </a:fld>
            <a:endParaRPr/>
          </a:p>
        </p:txBody>
      </p:sp>
    </p:spTree>
    <p:extLst>
      <p:ext uri="{BB962C8B-B14F-4D97-AF65-F5344CB8AC3E}">
        <p14:creationId xmlns:p14="http://schemas.microsoft.com/office/powerpoint/2010/main" val="2950131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For the learning of a single causal rule, since the original objective f(R) is complex and difficult to optimize, we adopt a minorize-maximization framework to gradually improve the current rule by optimizing a lower bound g(R) of the current objective.</a:t>
            </a:r>
            <a:endParaRPr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16</a:t>
            </a:fld>
            <a:endParaRPr/>
          </a:p>
        </p:txBody>
      </p:sp>
    </p:spTree>
    <p:extLst>
      <p:ext uri="{BB962C8B-B14F-4D97-AF65-F5344CB8AC3E}">
        <p14:creationId xmlns:p14="http://schemas.microsoft.com/office/powerpoint/2010/main" val="31416265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We further prove that the original objective f(R) has a submodular lower bound g(R) that is easier to optimize.</a:t>
            </a:r>
          </a:p>
          <a:p>
            <a:pPr marL="0" lvl="0" indent="0" algn="l" rtl="0">
              <a:spcBef>
                <a:spcPts val="0"/>
              </a:spcBef>
              <a:spcAft>
                <a:spcPts val="0"/>
              </a:spcAft>
              <a:buClr>
                <a:schemeClr val="dk1"/>
              </a:buClr>
              <a:buSzPts val="1100"/>
              <a:buFont typeface="Arial"/>
              <a:buNone/>
            </a:pPr>
            <a:r>
              <a:rPr lang="en-US" dirty="0"/>
              <a:t>So efficient submodular optimization algorithms (such as approximate local search) can be used to obtain the optimum.</a:t>
            </a:r>
          </a:p>
          <a:p>
            <a:pPr marL="0" lvl="0" indent="0" algn="l" rtl="0">
              <a:spcBef>
                <a:spcPts val="0"/>
              </a:spcBef>
              <a:spcAft>
                <a:spcPts val="0"/>
              </a:spcAft>
              <a:buClr>
                <a:schemeClr val="dk1"/>
              </a:buClr>
              <a:buSzPts val="1100"/>
              <a:buFont typeface="Arial"/>
              <a:buNone/>
            </a:pPr>
            <a:r>
              <a:rPr lang="en-US" dirty="0"/>
              <a:t>Please refer to the paper for more details.</a:t>
            </a:r>
          </a:p>
          <a:p>
            <a:pPr marL="0" lvl="0" indent="0" algn="l" rtl="0">
              <a:spcBef>
                <a:spcPts val="0"/>
              </a:spcBef>
              <a:spcAft>
                <a:spcPts val="0"/>
              </a:spcAft>
              <a:buClr>
                <a:schemeClr val="dk1"/>
              </a:buClr>
              <a:buSzPts val="1100"/>
              <a:buFont typeface="Arial"/>
              <a:buNone/>
            </a:pPr>
            <a:endParaRPr lang="en-US" altLang="ja-JP" dirty="0"/>
          </a:p>
          <a:p>
            <a:pPr marL="0" lvl="0" indent="0" algn="l" rtl="0">
              <a:spcBef>
                <a:spcPts val="0"/>
              </a:spcBef>
              <a:spcAft>
                <a:spcPts val="0"/>
              </a:spcAft>
              <a:buClr>
                <a:schemeClr val="dk1"/>
              </a:buClr>
              <a:buSzPts val="1100"/>
              <a:buFont typeface="Arial"/>
              <a:buNone/>
            </a:pPr>
            <a:r>
              <a:rPr lang="ja-JP" altLang="en-US"/>
              <a:t>我们进一步证明，原始目标 </a:t>
            </a:r>
            <a:r>
              <a:rPr lang="en-US" dirty="0"/>
              <a:t>f(R) </a:t>
            </a:r>
            <a:r>
              <a:rPr lang="ja-JP" altLang="en-US"/>
              <a:t>存在一个更容易被优化的具有次模性质的下界</a:t>
            </a:r>
            <a:r>
              <a:rPr lang="en-US" dirty="0"/>
              <a:t>g(R)</a:t>
            </a:r>
          </a:p>
          <a:p>
            <a:pPr marL="0" lvl="0" indent="0" algn="l" rtl="0">
              <a:spcBef>
                <a:spcPts val="0"/>
              </a:spcBef>
              <a:spcAft>
                <a:spcPts val="0"/>
              </a:spcAft>
              <a:buClr>
                <a:schemeClr val="dk1"/>
              </a:buClr>
              <a:buSzPts val="1100"/>
              <a:buFont typeface="Arial"/>
              <a:buNone/>
            </a:pPr>
            <a:r>
              <a:rPr lang="ja-JP" altLang="en-US"/>
              <a:t>因此可以利用高效的次模优化算法（如近似局部搜索）来获取最优点。</a:t>
            </a:r>
          </a:p>
          <a:p>
            <a:pPr marL="0" lvl="0" indent="0" algn="l" rtl="0">
              <a:spcBef>
                <a:spcPts val="0"/>
              </a:spcBef>
              <a:spcAft>
                <a:spcPts val="0"/>
              </a:spcAft>
              <a:buClr>
                <a:schemeClr val="dk1"/>
              </a:buClr>
              <a:buSzPts val="1100"/>
              <a:buFont typeface="Arial"/>
              <a:buNone/>
            </a:pPr>
            <a:r>
              <a:rPr lang="ja-JP" altLang="en-US"/>
              <a:t>请参考论文获取更多细节。</a:t>
            </a:r>
          </a:p>
          <a:p>
            <a:pPr marL="0" lvl="0" indent="0" algn="l" rtl="0">
              <a:spcBef>
                <a:spcPts val="0"/>
              </a:spcBef>
              <a:spcAft>
                <a:spcPts val="0"/>
              </a:spcAft>
              <a:buClr>
                <a:schemeClr val="dk1"/>
              </a:buClr>
              <a:buSzPts val="1100"/>
              <a:buFont typeface="Arial"/>
              <a:buNone/>
            </a:pPr>
            <a:endParaRPr lang="ja-JP" altLang="en-US"/>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17</a:t>
            </a:fld>
            <a:endParaRPr/>
          </a:p>
        </p:txBody>
      </p:sp>
    </p:spTree>
    <p:extLst>
      <p:ext uri="{BB962C8B-B14F-4D97-AF65-F5344CB8AC3E}">
        <p14:creationId xmlns:p14="http://schemas.microsoft.com/office/powerpoint/2010/main" val="957441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We conduct quantitative experiments to demonstrate that the causal rules discovered by CURLS are able to cover those subgroups with significant treatment effects. </a:t>
            </a:r>
          </a:p>
          <a:p>
            <a:pPr marL="0" lvl="0" indent="0" algn="l" rtl="0">
              <a:spcBef>
                <a:spcPts val="0"/>
              </a:spcBef>
              <a:spcAft>
                <a:spcPts val="0"/>
              </a:spcAft>
              <a:buClr>
                <a:schemeClr val="dk1"/>
              </a:buClr>
              <a:buSzPts val="1100"/>
              <a:buFont typeface="Arial"/>
              <a:buNone/>
            </a:pPr>
            <a:r>
              <a:rPr lang="en-US" dirty="0"/>
              <a:t>Due to the lack of ground</a:t>
            </a:r>
            <a:r>
              <a:rPr lang="en-US" altLang="zh-CN" dirty="0"/>
              <a:t>-</a:t>
            </a:r>
            <a:r>
              <a:rPr lang="en-US" dirty="0"/>
              <a:t>truth for CATE in real</a:t>
            </a:r>
            <a:r>
              <a:rPr lang="en-US" altLang="zh-CN" dirty="0"/>
              <a:t>-world</a:t>
            </a:r>
            <a:r>
              <a:rPr lang="en-US" dirty="0"/>
              <a:t> data, we perform method comparisons on synthetic and semi-synthetic datasets.</a:t>
            </a:r>
          </a:p>
          <a:p>
            <a:pPr marL="0" lvl="0" indent="0" algn="l" rtl="0">
              <a:spcBef>
                <a:spcPts val="0"/>
              </a:spcBef>
              <a:spcAft>
                <a:spcPts val="0"/>
              </a:spcAft>
              <a:buClr>
                <a:schemeClr val="dk1"/>
              </a:buClr>
              <a:buSzPts val="1100"/>
              <a:buFont typeface="Arial"/>
              <a:buNone/>
            </a:pPr>
            <a:r>
              <a:rPr lang="en-US" dirty="0"/>
              <a:t>We selected different types of baselines, such as tree-based CATE methods, subgroup discovery and rule learning methods. In the supplementary experiments, we also compared the black-box causal heterogeneous model and the uplift model.</a:t>
            </a:r>
          </a:p>
          <a:p>
            <a:pPr marL="0" lvl="0" indent="0" algn="l" rtl="0">
              <a:spcBef>
                <a:spcPts val="0"/>
              </a:spcBef>
              <a:spcAft>
                <a:spcPts val="0"/>
              </a:spcAft>
              <a:buClr>
                <a:schemeClr val="dk1"/>
              </a:buClr>
              <a:buSzPts val="1100"/>
              <a:buFont typeface="Arial"/>
              <a:buNone/>
            </a:pPr>
            <a:endParaRPr lang="en-US" altLang="ja-JP" dirty="0"/>
          </a:p>
          <a:p>
            <a:pPr marL="0" lvl="0" indent="0" algn="l" rtl="0">
              <a:spcBef>
                <a:spcPts val="0"/>
              </a:spcBef>
              <a:spcAft>
                <a:spcPts val="0"/>
              </a:spcAft>
              <a:buClr>
                <a:schemeClr val="dk1"/>
              </a:buClr>
              <a:buSzPts val="1100"/>
              <a:buFont typeface="Arial"/>
              <a:buNone/>
            </a:pPr>
            <a:r>
              <a:rPr lang="ja-JP" altLang="en-US"/>
              <a:t>我们通过定量实验来证明 </a:t>
            </a:r>
            <a:r>
              <a:rPr lang="en-US" altLang="zh-CN" dirty="0"/>
              <a:t>CURLS </a:t>
            </a:r>
            <a:r>
              <a:rPr lang="ja-JP" altLang="en-US"/>
              <a:t>发现的因果规则能够覆盖那些具有显著因果效应的子群。由于实际数据中缺乏 </a:t>
            </a:r>
            <a:r>
              <a:rPr lang="en-US" altLang="zh-CN" dirty="0"/>
              <a:t>CATE </a:t>
            </a:r>
            <a:r>
              <a:rPr lang="ja-JP" altLang="en-US"/>
              <a:t>的 </a:t>
            </a:r>
            <a:r>
              <a:rPr lang="en-US" altLang="zh-CN" dirty="0" err="1"/>
              <a:t>groundtruth</a:t>
            </a:r>
            <a:r>
              <a:rPr lang="zh-CN" altLang="en-US" dirty="0"/>
              <a:t>，</a:t>
            </a:r>
            <a:r>
              <a:rPr lang="ja-JP" altLang="en-US"/>
              <a:t>因此我们在合成和半合成数据集上进行方法比较。</a:t>
            </a:r>
            <a:endParaRPr lang="en-US" altLang="ja-JP" dirty="0"/>
          </a:p>
          <a:p>
            <a:pPr marL="0" lvl="0" indent="0" algn="l" rtl="0">
              <a:spcBef>
                <a:spcPts val="0"/>
              </a:spcBef>
              <a:spcAft>
                <a:spcPts val="0"/>
              </a:spcAft>
              <a:buClr>
                <a:schemeClr val="dk1"/>
              </a:buClr>
              <a:buSzPts val="1100"/>
              <a:buFont typeface="Arial"/>
              <a:buNone/>
            </a:pPr>
            <a:r>
              <a:rPr lang="ja-JP" altLang="en-US"/>
              <a:t>我们选择了不同类型的基线，例如基于树的</a:t>
            </a:r>
            <a:r>
              <a:rPr lang="en-US" altLang="ja-JP" dirty="0"/>
              <a:t>CATE </a:t>
            </a:r>
            <a:r>
              <a:rPr lang="ja-JP" altLang="en-US"/>
              <a:t>方法，子群发现和规则学习方法，在补充材料中，我们还比较了黑盒的因果异质模型和 </a:t>
            </a:r>
            <a:r>
              <a:rPr lang="en-US" altLang="ja-JP" dirty="0"/>
              <a:t>uplift </a:t>
            </a:r>
            <a:r>
              <a:rPr lang="ja-JP" altLang="en-US"/>
              <a:t>模型</a:t>
            </a:r>
          </a:p>
          <a:p>
            <a:pPr marL="0" lvl="0" indent="0" algn="l" rtl="0">
              <a:spcBef>
                <a:spcPts val="0"/>
              </a:spcBef>
              <a:spcAft>
                <a:spcPts val="0"/>
              </a:spcAft>
              <a:buClr>
                <a:schemeClr val="dk1"/>
              </a:buClr>
              <a:buSzPts val="1100"/>
              <a:buFont typeface="Arial"/>
              <a:buNone/>
            </a:pPr>
            <a:endParaRPr lang="en-US" altLang="ja-JP" dirty="0"/>
          </a:p>
          <a:p>
            <a:pPr marL="0" lvl="0" indent="0" algn="l" rtl="0">
              <a:spcBef>
                <a:spcPts val="0"/>
              </a:spcBef>
              <a:spcAft>
                <a:spcPts val="0"/>
              </a:spcAft>
              <a:buClr>
                <a:schemeClr val="dk1"/>
              </a:buClr>
              <a:buSzPts val="1100"/>
              <a:buFont typeface="Arial"/>
              <a:buNone/>
            </a:pPr>
            <a:endParaRPr lang="en-US"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We selected metrics from the perspectives of effect, variance, inference precision, and rule interpretability to comprehensively evaluate the effectiveness of methods.</a:t>
            </a:r>
          </a:p>
          <a:p>
            <a:pPr marL="0" lvl="0" indent="0" algn="l" rtl="0">
              <a:spcBef>
                <a:spcPts val="0"/>
              </a:spcBef>
              <a:spcAft>
                <a:spcPts val="0"/>
              </a:spcAft>
              <a:buClr>
                <a:schemeClr val="dk1"/>
              </a:buClr>
              <a:buSzPts val="1100"/>
              <a:buFont typeface="Arial"/>
              <a:buNone/>
            </a:pPr>
            <a:r>
              <a:rPr lang="en-US" dirty="0"/>
              <a:t>5-fold cross-validation and Bayesian optimization are used to tune parameters.</a:t>
            </a:r>
            <a:endParaRPr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881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517a16dcbb_0_2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1517a16dcbb_0_2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Causal inference is a data analysis process that studies the effect of the treatment on the outcome.</a:t>
            </a:r>
          </a:p>
          <a:p>
            <a:pPr marL="0" lvl="0" indent="0" algn="l" rtl="0">
              <a:spcBef>
                <a:spcPts val="0"/>
              </a:spcBef>
              <a:spcAft>
                <a:spcPts val="0"/>
              </a:spcAft>
              <a:buClr>
                <a:schemeClr val="dk1"/>
              </a:buClr>
              <a:buSzPts val="1100"/>
              <a:buFont typeface="Arial"/>
              <a:buNone/>
            </a:pPr>
            <a:r>
              <a:rPr lang="en-US" dirty="0"/>
              <a:t>Since randomized controlled trials are usually expensive and time-consuming</a:t>
            </a:r>
          </a:p>
          <a:p>
            <a:pPr marL="0" lvl="0" indent="0" algn="l" rtl="0">
              <a:spcBef>
                <a:spcPts val="0"/>
              </a:spcBef>
              <a:spcAft>
                <a:spcPts val="0"/>
              </a:spcAft>
              <a:buClr>
                <a:schemeClr val="dk1"/>
              </a:buClr>
              <a:buSzPts val="1100"/>
              <a:buFont typeface="Arial"/>
              <a:buNone/>
            </a:pPr>
            <a:r>
              <a:rPr lang="en-US" dirty="0"/>
              <a:t>We focus on causal inference based on observational data.</a:t>
            </a:r>
          </a:p>
          <a:p>
            <a:pPr marL="0" lvl="0" indent="0" algn="l" rtl="0">
              <a:spcBef>
                <a:spcPts val="0"/>
              </a:spcBef>
              <a:spcAft>
                <a:spcPts val="0"/>
              </a:spcAft>
              <a:buClr>
                <a:schemeClr val="dk1"/>
              </a:buClr>
              <a:buSzPts val="1100"/>
              <a:buFont typeface="Arial"/>
              <a:buNone/>
            </a:pPr>
            <a:r>
              <a:rPr lang="en-US" dirty="0"/>
              <a:t>For example, a marketer wants to analyze the effect of an advertisement on the promotion of customer purchases from behavior records.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err="1"/>
              <a:t>因果推断是一种研究干预对结果影响的数据分析过程</a:t>
            </a:r>
            <a:endParaRPr lang="en-US" dirty="0"/>
          </a:p>
          <a:p>
            <a:pPr marL="0" lvl="0" indent="0" algn="l" rtl="0">
              <a:spcBef>
                <a:spcPts val="0"/>
              </a:spcBef>
              <a:spcAft>
                <a:spcPts val="0"/>
              </a:spcAft>
              <a:buClr>
                <a:schemeClr val="dk1"/>
              </a:buClr>
              <a:buSzPts val="1100"/>
              <a:buFont typeface="Arial"/>
              <a:buNone/>
            </a:pPr>
            <a:r>
              <a:rPr lang="en-US" dirty="0" err="1"/>
              <a:t>由于随机对照试验通常比较昂贵和耗时</a:t>
            </a:r>
            <a:r>
              <a:rPr lang="zh-CN" altLang="en-US" dirty="0"/>
              <a:t>，因此我们关注于基于观测数据的因果推断</a:t>
            </a:r>
            <a:endParaRPr lang="en-US" altLang="zh-CN" dirty="0"/>
          </a:p>
          <a:p>
            <a:pPr marL="0" lvl="0" indent="0" algn="l" rtl="0">
              <a:spcBef>
                <a:spcPts val="0"/>
              </a:spcBef>
              <a:spcAft>
                <a:spcPts val="0"/>
              </a:spcAft>
              <a:buClr>
                <a:schemeClr val="dk1"/>
              </a:buClr>
              <a:buSzPts val="1100"/>
              <a:buFont typeface="Arial"/>
              <a:buNone/>
            </a:pPr>
            <a:r>
              <a:rPr lang="zh-CN" altLang="en-US" dirty="0"/>
              <a:t>例如，市场商人希望从顾客的行为记录中分析出广告对顾客购买金额的提升</a:t>
            </a:r>
            <a:endParaRPr lang="en-US" dirty="0"/>
          </a:p>
        </p:txBody>
      </p:sp>
      <p:sp>
        <p:nvSpPr>
          <p:cNvPr id="98" name="Google Shape;98;g1517a16dcbb_0_2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Experimental results show that</a:t>
            </a:r>
            <a:r>
              <a:rPr lang="zh-CN" altLang="en-US" dirty="0"/>
              <a:t> </a:t>
            </a:r>
            <a:r>
              <a:rPr lang="en-US" altLang="zh-CN" dirty="0"/>
              <a:t>compared to the baseline, CURLS improves the estimated and true CATE by 16.1% and 13.8%, reduces the variance by 12.0%</a:t>
            </a:r>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3314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tLang="zh-CN" dirty="0"/>
              <a:t>The average rule length of CURLS is smaller than that of tree-based causal trees and causal forests.</a:t>
            </a:r>
          </a:p>
          <a:p>
            <a:pPr marL="0" lvl="0" indent="0" algn="l" rtl="0">
              <a:spcBef>
                <a:spcPts val="0"/>
              </a:spcBef>
              <a:spcAft>
                <a:spcPts val="0"/>
              </a:spcAft>
              <a:buClr>
                <a:schemeClr val="dk1"/>
              </a:buClr>
              <a:buSzPts val="1100"/>
              <a:buFont typeface="Arial"/>
              <a:buNone/>
            </a:pPr>
            <a:r>
              <a:rPr lang="en-US" altLang="zh-CN" dirty="0"/>
              <a:t>The rule overlap and coverage of CURLS are also maintained at a reasonable level, which is helpful for user understanding.</a:t>
            </a:r>
            <a:endParaRPr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811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tLang="zh-CN" dirty="0"/>
              <a:t>We also conduct quantitative experiments on real data and find that CURLS is able to discover meaningful and reasonable causal rules.</a:t>
            </a:r>
          </a:p>
          <a:p>
            <a:pPr marL="0" lvl="0" indent="0" algn="l" rtl="0">
              <a:spcBef>
                <a:spcPts val="0"/>
              </a:spcBef>
              <a:spcAft>
                <a:spcPts val="0"/>
              </a:spcAft>
              <a:buClr>
                <a:schemeClr val="dk1"/>
              </a:buClr>
              <a:buSzPts val="1100"/>
              <a:buFont typeface="Arial"/>
              <a:buNone/>
            </a:pPr>
            <a:endParaRPr lang="en-US" altLang="zh-CN" dirty="0"/>
          </a:p>
          <a:p>
            <a:pPr marL="0" lvl="0" indent="0" algn="l" rtl="0">
              <a:spcBef>
                <a:spcPts val="0"/>
              </a:spcBef>
              <a:spcAft>
                <a:spcPts val="0"/>
              </a:spcAft>
              <a:buClr>
                <a:schemeClr val="dk1"/>
              </a:buClr>
              <a:buSzPts val="1100"/>
              <a:buFont typeface="Arial"/>
              <a:buNone/>
            </a:pPr>
            <a:r>
              <a:rPr lang="en-US" dirty="0"/>
              <a:t>For example, for the Titanic dataset, the first rule shows that upgrading to a higher class improves survivability for passengers with more family members, who may be more willing to aid each other.</a:t>
            </a:r>
          </a:p>
          <a:p>
            <a:pPr marL="0" lvl="0" indent="0" algn="l" rtl="0">
              <a:spcBef>
                <a:spcPts val="0"/>
              </a:spcBef>
              <a:spcAft>
                <a:spcPts val="0"/>
              </a:spcAft>
              <a:buClr>
                <a:schemeClr val="dk1"/>
              </a:buClr>
              <a:buSzPts val="1100"/>
              <a:buFont typeface="Arial"/>
              <a:buNone/>
            </a:pPr>
            <a:r>
              <a:rPr lang="en-US" dirty="0"/>
              <a:t>The second and third rules correspond to the fact that women and children who pay higher ticket fees are more likely to be rescued due to the abundant rescue resources in the higher class and the “women and children first” policy.</a:t>
            </a:r>
            <a:endParaRPr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8306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Scalability experiments show that the complexity of CURLS is mainly dominated by local search and is linear with the number of covariates</a:t>
            </a:r>
            <a:endParaRPr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15984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In the future, we will try to improve the quality of solutions through neural combinatorial optimization, introduce richer logical connectives, and consider more complex causal scenarios.</a:t>
            </a:r>
            <a:endParaRPr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6171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405744f701_0_7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tLang="ja-JP" dirty="0"/>
              <a:t>In summary, our contributions</a:t>
            </a:r>
            <a:r>
              <a:rPr lang="zh-CN" altLang="en-US" dirty="0"/>
              <a:t> </a:t>
            </a:r>
            <a:r>
              <a:rPr lang="en-US" altLang="zh-CN" dirty="0"/>
              <a:t>are:</a:t>
            </a:r>
          </a:p>
          <a:p>
            <a:pPr marL="0" lvl="0" indent="0" algn="l" rtl="0">
              <a:spcBef>
                <a:spcPts val="0"/>
              </a:spcBef>
              <a:spcAft>
                <a:spcPts val="0"/>
              </a:spcAft>
              <a:buClr>
                <a:schemeClr val="dk1"/>
              </a:buClr>
              <a:buSzPts val="1100"/>
              <a:buFont typeface="Arial"/>
              <a:buNone/>
            </a:pPr>
            <a:r>
              <a:rPr lang="en-US" altLang="zh-CN" dirty="0"/>
              <a:t>First,</a:t>
            </a:r>
            <a:r>
              <a:rPr lang="zh-CN" altLang="en-US" dirty="0"/>
              <a:t> </a:t>
            </a:r>
            <a:r>
              <a:rPr lang="en-US" altLang="zh-CN" dirty="0"/>
              <a:t>we</a:t>
            </a:r>
            <a:r>
              <a:rPr lang="zh-CN" altLang="en-US" dirty="0"/>
              <a:t> </a:t>
            </a:r>
            <a:r>
              <a:rPr lang="en-US" altLang="zh-CN" dirty="0"/>
              <a:t>formalize the discovery</a:t>
            </a:r>
            <a:r>
              <a:rPr lang="zh-CN" altLang="en-US" dirty="0"/>
              <a:t> </a:t>
            </a:r>
            <a:r>
              <a:rPr lang="en-US" altLang="zh-CN" dirty="0"/>
              <a:t>of</a:t>
            </a:r>
            <a:r>
              <a:rPr lang="zh-CN" altLang="en-US" dirty="0"/>
              <a:t> </a:t>
            </a:r>
            <a:r>
              <a:rPr lang="en-US" altLang="zh-CN" dirty="0"/>
              <a:t>causal</a:t>
            </a:r>
            <a:r>
              <a:rPr lang="zh-CN" altLang="en-US" dirty="0"/>
              <a:t> </a:t>
            </a:r>
            <a:r>
              <a:rPr lang="en-US" altLang="zh-CN" dirty="0"/>
              <a:t>rules with significant treatment effects into a discrete optimization problem</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dirty="0"/>
              <a:t>Second,</a:t>
            </a:r>
            <a:r>
              <a:rPr lang="zh-CN" altLang="en-US" dirty="0"/>
              <a:t> </a:t>
            </a:r>
            <a:r>
              <a:rPr lang="en-US" altLang="zh-CN" dirty="0"/>
              <a:t>we</a:t>
            </a:r>
            <a:r>
              <a:rPr lang="zh-CN" altLang="en-US" dirty="0"/>
              <a:t> </a:t>
            </a:r>
            <a:r>
              <a:rPr lang="en-US" altLang="zh-CN" dirty="0"/>
              <a:t>propose</a:t>
            </a:r>
            <a:r>
              <a:rPr lang="zh-CN" altLang="en-US" dirty="0"/>
              <a:t> </a:t>
            </a:r>
            <a:r>
              <a:rPr lang="en-US" altLang="zh-CN" sz="1200" dirty="0"/>
              <a:t>an</a:t>
            </a:r>
            <a:r>
              <a:rPr lang="zh-CN" altLang="en-US" sz="1200" dirty="0"/>
              <a:t> </a:t>
            </a:r>
            <a:r>
              <a:rPr lang="en-US" altLang="zh-CN" sz="1200" dirty="0"/>
              <a:t>efficient solution by constructing an approximate submodular lower bound.</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altLang="zh-CN" sz="1200" dirty="0"/>
              <a:t>Third,</a:t>
            </a:r>
            <a:r>
              <a:rPr lang="zh-CN" altLang="en-US" sz="1200" dirty="0"/>
              <a:t> </a:t>
            </a:r>
            <a:r>
              <a:rPr lang="en-US" altLang="zh-CN" sz="1200" dirty="0"/>
              <a:t>quantitative</a:t>
            </a:r>
            <a:r>
              <a:rPr lang="zh-CN" altLang="en-US" sz="1200" dirty="0"/>
              <a:t> </a:t>
            </a:r>
            <a:r>
              <a:rPr lang="en-US" altLang="zh-CN" sz="1200" dirty="0"/>
              <a:t>and qualitative evaluations</a:t>
            </a:r>
            <a:r>
              <a:rPr lang="zh-CN" altLang="en-US" sz="1200" dirty="0"/>
              <a:t> </a:t>
            </a:r>
            <a:r>
              <a:rPr lang="en-US" altLang="zh-CN" sz="1200" dirty="0"/>
              <a:t>demonstrate</a:t>
            </a:r>
            <a:r>
              <a:rPr lang="zh-CN" altLang="en-US" sz="1200" dirty="0"/>
              <a:t> </a:t>
            </a:r>
            <a:r>
              <a:rPr lang="en-US" altLang="zh-CN" sz="1200" dirty="0"/>
              <a:t>CURLS's ability to discover significant and interpretable causal rules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US" altLang="zh-CN" sz="1200" dirty="0"/>
          </a:p>
          <a:p>
            <a:pPr marL="0" lvl="0" indent="0" algn="l" rtl="0">
              <a:spcBef>
                <a:spcPts val="0"/>
              </a:spcBef>
              <a:spcAft>
                <a:spcPts val="0"/>
              </a:spcAft>
              <a:buClr>
                <a:schemeClr val="dk1"/>
              </a:buClr>
              <a:buSzPts val="1100"/>
              <a:buFont typeface="Arial"/>
              <a:buNone/>
            </a:pPr>
            <a:endParaRPr lang="en-US" altLang="zh-CN" dirty="0"/>
          </a:p>
          <a:p>
            <a:pPr marL="0" lvl="0" indent="0" algn="l" rtl="0">
              <a:spcBef>
                <a:spcPts val="0"/>
              </a:spcBef>
              <a:spcAft>
                <a:spcPts val="0"/>
              </a:spcAft>
              <a:buClr>
                <a:schemeClr val="dk1"/>
              </a:buClr>
              <a:buSzPts val="1100"/>
              <a:buFont typeface="Arial"/>
              <a:buNone/>
            </a:pPr>
            <a:endParaRPr dirty="0"/>
          </a:p>
        </p:txBody>
      </p:sp>
      <p:sp>
        <p:nvSpPr>
          <p:cNvPr id="515" name="Google Shape;515;g1405744f701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3985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150c8231d21_0_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zh-CN" dirty="0"/>
              <a:t>Thank you</a:t>
            </a:r>
            <a:r>
              <a:rPr lang="zh-CN" altLang="en-US" dirty="0"/>
              <a:t>！</a:t>
            </a:r>
            <a:endParaRPr dirty="0"/>
          </a:p>
        </p:txBody>
      </p:sp>
      <p:sp>
        <p:nvSpPr>
          <p:cNvPr id="523" name="Google Shape;523;g150c8231d21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517a16dcbb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517a16dcbb_0_3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ltLang="zh-CN" dirty="0"/>
              <a:t>However, a single average treatment effect is misleading when the population contains heterogeneous subgroups.</a:t>
            </a:r>
          </a:p>
          <a:p>
            <a:pPr marL="0" lvl="0" indent="0" algn="l" rtl="0">
              <a:spcBef>
                <a:spcPts val="0"/>
              </a:spcBef>
              <a:spcAft>
                <a:spcPts val="0"/>
              </a:spcAft>
              <a:buClr>
                <a:schemeClr val="dk1"/>
              </a:buClr>
              <a:buSzPts val="1100"/>
              <a:buFont typeface="Arial"/>
              <a:buNone/>
            </a:pPr>
            <a:r>
              <a:rPr lang="en-US" altLang="zh-CN" dirty="0"/>
              <a:t>For example, the same advertisement may have different marketing effects for people with different covariates such as demographics.</a:t>
            </a:r>
          </a:p>
          <a:p>
            <a:pPr marL="0" lvl="0" indent="0" algn="l" rtl="0">
              <a:spcBef>
                <a:spcPts val="0"/>
              </a:spcBef>
              <a:spcAft>
                <a:spcPts val="0"/>
              </a:spcAft>
              <a:buClr>
                <a:schemeClr val="dk1"/>
              </a:buClr>
              <a:buSzPts val="1100"/>
              <a:buFont typeface="Arial"/>
              <a:buNone/>
            </a:pPr>
            <a:r>
              <a:rPr lang="en-US" altLang="zh-CN" dirty="0"/>
              <a:t>Discovering subgroups with significant treatment effects from observational data has many practical applications.</a:t>
            </a:r>
          </a:p>
          <a:p>
            <a:pPr marL="0" lvl="0" indent="0" algn="l" rtl="0">
              <a:spcBef>
                <a:spcPts val="0"/>
              </a:spcBef>
              <a:spcAft>
                <a:spcPts val="0"/>
              </a:spcAft>
              <a:buClr>
                <a:schemeClr val="dk1"/>
              </a:buClr>
              <a:buSzPts val="1100"/>
              <a:buFont typeface="Arial"/>
              <a:buNone/>
            </a:pPr>
            <a:r>
              <a:rPr lang="en-US" altLang="zh-CN" dirty="0"/>
              <a:t>For example, it</a:t>
            </a:r>
            <a:r>
              <a:rPr lang="zh-CN" altLang="en-US" dirty="0"/>
              <a:t> </a:t>
            </a:r>
            <a:r>
              <a:rPr lang="en-US" altLang="zh-CN" dirty="0"/>
              <a:t>helps</a:t>
            </a:r>
            <a:r>
              <a:rPr lang="zh-CN" altLang="en-US" dirty="0"/>
              <a:t> </a:t>
            </a:r>
            <a:r>
              <a:rPr lang="en-US" altLang="zh-CN" dirty="0"/>
              <a:t>identify</a:t>
            </a:r>
            <a:r>
              <a:rPr lang="zh-CN" altLang="en-US" dirty="0"/>
              <a:t> </a:t>
            </a:r>
            <a:r>
              <a:rPr lang="en-US" altLang="zh-CN" dirty="0"/>
              <a:t>brand</a:t>
            </a:r>
            <a:r>
              <a:rPr lang="zh-CN" altLang="en-US" dirty="0"/>
              <a:t> </a:t>
            </a:r>
            <a:r>
              <a:rPr lang="en-US" altLang="zh-CN" dirty="0"/>
              <a:t>target</a:t>
            </a:r>
            <a:r>
              <a:rPr lang="zh-CN" altLang="en-US" dirty="0"/>
              <a:t> </a:t>
            </a:r>
            <a:r>
              <a:rPr lang="en-US" altLang="zh-CN" dirty="0"/>
              <a:t>customers</a:t>
            </a:r>
            <a:r>
              <a:rPr lang="zh-CN" altLang="en-US" dirty="0"/>
              <a:t> </a:t>
            </a:r>
            <a:r>
              <a:rPr lang="en-US" altLang="zh-CN" dirty="0"/>
              <a:t>in</a:t>
            </a:r>
            <a:r>
              <a:rPr lang="zh-CN" altLang="en-US" dirty="0"/>
              <a:t> </a:t>
            </a:r>
            <a:r>
              <a:rPr lang="en-US" altLang="zh-CN" dirty="0"/>
              <a:t>marketing,</a:t>
            </a:r>
            <a:r>
              <a:rPr lang="zh-CN" altLang="en-US" dirty="0"/>
              <a:t> </a:t>
            </a:r>
            <a:r>
              <a:rPr lang="en-US" altLang="zh-CN" dirty="0"/>
              <a:t>and discover</a:t>
            </a:r>
            <a:r>
              <a:rPr lang="zh-CN" altLang="en-US" dirty="0"/>
              <a:t> </a:t>
            </a:r>
            <a:r>
              <a:rPr lang="en-US" altLang="zh-CN" dirty="0"/>
              <a:t>high-risk</a:t>
            </a:r>
            <a:r>
              <a:rPr lang="zh-CN" altLang="en-US" dirty="0"/>
              <a:t> </a:t>
            </a:r>
            <a:r>
              <a:rPr lang="en-US" altLang="zh-CN" dirty="0"/>
              <a:t>patients</a:t>
            </a:r>
            <a:r>
              <a:rPr lang="zh-CN" altLang="en-US" dirty="0"/>
              <a:t> </a:t>
            </a:r>
            <a:r>
              <a:rPr lang="en-US" altLang="zh-CN" dirty="0"/>
              <a:t>for</a:t>
            </a:r>
            <a:r>
              <a:rPr lang="zh-CN" altLang="en-US" dirty="0"/>
              <a:t> </a:t>
            </a:r>
            <a:r>
              <a:rPr lang="en-US" altLang="zh-CN" dirty="0"/>
              <a:t>disease</a:t>
            </a:r>
            <a:r>
              <a:rPr lang="zh-CN" altLang="en-US" dirty="0"/>
              <a:t> </a:t>
            </a:r>
            <a:r>
              <a:rPr lang="en-US" altLang="zh-CN" dirty="0"/>
              <a:t>in</a:t>
            </a:r>
            <a:r>
              <a:rPr lang="zh-CN" altLang="en-US" dirty="0"/>
              <a:t> </a:t>
            </a:r>
            <a:r>
              <a:rPr lang="en-US" altLang="zh-CN" dirty="0"/>
              <a:t>medicine.</a:t>
            </a:r>
          </a:p>
          <a:p>
            <a:pPr marL="0" lvl="0" indent="0" algn="l" rtl="0">
              <a:spcBef>
                <a:spcPts val="0"/>
              </a:spcBef>
              <a:spcAft>
                <a:spcPts val="0"/>
              </a:spcAft>
              <a:buClr>
                <a:schemeClr val="dk1"/>
              </a:buClr>
              <a:buSzPts val="1100"/>
              <a:buFont typeface="Arial"/>
              <a:buNone/>
            </a:pPr>
            <a:endParaRPr lang="en-US" altLang="zh-CN" dirty="0"/>
          </a:p>
          <a:p>
            <a:pPr marL="0" lvl="0" indent="0" algn="l" rtl="0">
              <a:spcBef>
                <a:spcPts val="0"/>
              </a:spcBef>
              <a:spcAft>
                <a:spcPts val="0"/>
              </a:spcAft>
              <a:buClr>
                <a:schemeClr val="dk1"/>
              </a:buClr>
              <a:buSzPts val="1100"/>
              <a:buFont typeface="Arial"/>
              <a:buNone/>
            </a:pPr>
            <a:r>
              <a:rPr lang="zh-CN" altLang="en-US" dirty="0"/>
              <a:t>然而，当总体中包含着异质的子群时，单一的平均处理效应具有误导性</a:t>
            </a:r>
            <a:endParaRPr lang="en-US" altLang="zh-CN" dirty="0"/>
          </a:p>
          <a:p>
            <a:pPr marL="0" lvl="0" indent="0" algn="l" rtl="0">
              <a:spcBef>
                <a:spcPts val="0"/>
              </a:spcBef>
              <a:spcAft>
                <a:spcPts val="0"/>
              </a:spcAft>
              <a:buClr>
                <a:schemeClr val="dk1"/>
              </a:buClr>
              <a:buSzPts val="1100"/>
              <a:buFont typeface="Arial"/>
              <a:buNone/>
            </a:pPr>
            <a:r>
              <a:rPr lang="zh-CN" altLang="en-US" dirty="0"/>
              <a:t>例如，同一种广告可能对于具有不同人口统计信息等协变量的人群具有不同的营销作用</a:t>
            </a:r>
            <a:endParaRPr lang="en-US" altLang="zh-CN" dirty="0"/>
          </a:p>
          <a:p>
            <a:pPr marL="0" lvl="0" indent="0" algn="l" rtl="0">
              <a:spcBef>
                <a:spcPts val="0"/>
              </a:spcBef>
              <a:spcAft>
                <a:spcPts val="0"/>
              </a:spcAft>
              <a:buClr>
                <a:schemeClr val="dk1"/>
              </a:buClr>
              <a:buSzPts val="1100"/>
              <a:buFont typeface="Arial"/>
              <a:buNone/>
            </a:pPr>
            <a:r>
              <a:rPr lang="zh-CN" altLang="en-US" dirty="0"/>
              <a:t>从观测数据中发现那些具有显著处理效应等特征的子群，具有重要的实际应用价值</a:t>
            </a:r>
            <a:endParaRPr lang="en-US" altLang="zh-CN" dirty="0"/>
          </a:p>
          <a:p>
            <a:pPr marL="0" lvl="0" indent="0" algn="l" rtl="0">
              <a:spcBef>
                <a:spcPts val="0"/>
              </a:spcBef>
              <a:spcAft>
                <a:spcPts val="0"/>
              </a:spcAft>
              <a:buClr>
                <a:schemeClr val="dk1"/>
              </a:buClr>
              <a:buSzPts val="1100"/>
              <a:buFont typeface="Arial"/>
              <a:buNone/>
            </a:pPr>
            <a:r>
              <a:rPr lang="zh-CN" altLang="en-US" dirty="0"/>
              <a:t>例如 </a:t>
            </a:r>
            <a:r>
              <a:rPr lang="en-US" altLang="zh-CN" dirty="0"/>
              <a:t>xxx</a:t>
            </a:r>
          </a:p>
        </p:txBody>
      </p:sp>
      <p:sp>
        <p:nvSpPr>
          <p:cNvPr id="122" name="Google Shape;122;g1517a16dcbb_0_3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b64b6dc1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b64b6dc1d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For HTE estimation</a:t>
            </a:r>
            <a:r>
              <a:rPr lang="en-US" altLang="zh-CN" dirty="0"/>
              <a:t>,</a:t>
            </a:r>
            <a:r>
              <a:rPr lang="zh-CN" altLang="en-US" dirty="0"/>
              <a:t> </a:t>
            </a:r>
            <a:r>
              <a:rPr lang="en-US" altLang="zh-CN" dirty="0"/>
              <a:t>there</a:t>
            </a:r>
            <a:r>
              <a:rPr lang="zh-CN" altLang="en-US" dirty="0"/>
              <a:t> </a:t>
            </a:r>
            <a:r>
              <a:rPr lang="en-US" altLang="zh-CN" dirty="0"/>
              <a:t>are</a:t>
            </a:r>
            <a:r>
              <a:rPr lang="zh-CN" altLang="en-US" dirty="0"/>
              <a:t> </a:t>
            </a:r>
            <a:r>
              <a:rPr lang="en-US" altLang="zh-CN" dirty="0"/>
              <a:t>two</a:t>
            </a:r>
            <a:r>
              <a:rPr lang="zh-CN" altLang="en-US" dirty="0"/>
              <a:t> </a:t>
            </a:r>
            <a:r>
              <a:rPr lang="en-US" altLang="zh-CN" dirty="0"/>
              <a:t>types</a:t>
            </a:r>
            <a:r>
              <a:rPr lang="zh-CN" altLang="en-US" dirty="0"/>
              <a:t> </a:t>
            </a:r>
            <a:r>
              <a:rPr lang="en-US" altLang="zh-CN" dirty="0"/>
              <a:t>of</a:t>
            </a:r>
            <a:r>
              <a:rPr lang="zh-CN" altLang="en-US" dirty="0"/>
              <a:t> </a:t>
            </a:r>
            <a:r>
              <a:rPr lang="en-US" altLang="zh-CN" dirty="0"/>
              <a:t>methods.</a:t>
            </a:r>
            <a:endParaRPr lang="en-US" dirty="0"/>
          </a:p>
          <a:p>
            <a:pPr marL="0" lvl="0" indent="0" algn="l" rtl="0">
              <a:spcBef>
                <a:spcPts val="0"/>
              </a:spcBef>
              <a:spcAft>
                <a:spcPts val="0"/>
              </a:spcAft>
              <a:buNone/>
            </a:pPr>
            <a:r>
              <a:rPr lang="en-US" dirty="0"/>
              <a:t>Tree-based methods are interpretable</a:t>
            </a:r>
            <a:r>
              <a:rPr lang="zh-CN" altLang="en-US" dirty="0"/>
              <a:t> </a:t>
            </a:r>
            <a:r>
              <a:rPr lang="en-US" altLang="zh-CN" dirty="0"/>
              <a:t>because</a:t>
            </a:r>
            <a:r>
              <a:rPr lang="zh-CN" altLang="en-US" dirty="0"/>
              <a:t> </a:t>
            </a:r>
            <a:r>
              <a:rPr lang="en-US" altLang="zh-CN" dirty="0"/>
              <a:t>subgroups</a:t>
            </a:r>
            <a:r>
              <a:rPr lang="zh-CN" altLang="en-US" dirty="0"/>
              <a:t> </a:t>
            </a:r>
            <a:r>
              <a:rPr lang="en-US" altLang="zh-CN" dirty="0"/>
              <a:t>can</a:t>
            </a:r>
            <a:r>
              <a:rPr lang="zh-CN" altLang="en-US" dirty="0"/>
              <a:t> </a:t>
            </a:r>
            <a:r>
              <a:rPr lang="en-US" altLang="zh-CN" dirty="0"/>
              <a:t>be</a:t>
            </a:r>
            <a:r>
              <a:rPr lang="zh-CN" altLang="en-US" dirty="0"/>
              <a:t> </a:t>
            </a:r>
            <a:r>
              <a:rPr lang="en-US" altLang="zh-CN" dirty="0"/>
              <a:t>defined</a:t>
            </a:r>
            <a:r>
              <a:rPr lang="zh-CN" altLang="en-US" dirty="0"/>
              <a:t> </a:t>
            </a:r>
            <a:r>
              <a:rPr lang="en-US" altLang="zh-CN" dirty="0"/>
              <a:t>by</a:t>
            </a:r>
            <a:r>
              <a:rPr lang="zh-CN" altLang="en-US" dirty="0"/>
              <a:t> </a:t>
            </a:r>
            <a:r>
              <a:rPr lang="en-US" altLang="zh-CN" dirty="0"/>
              <a:t>paths</a:t>
            </a:r>
            <a:r>
              <a:rPr lang="zh-CN" altLang="en-US" dirty="0"/>
              <a:t> </a:t>
            </a:r>
            <a:r>
              <a:rPr lang="en-US" altLang="zh-CN" dirty="0"/>
              <a:t>from</a:t>
            </a:r>
            <a:r>
              <a:rPr lang="zh-CN" altLang="en-US" dirty="0"/>
              <a:t> </a:t>
            </a:r>
            <a:r>
              <a:rPr lang="en-US" altLang="zh-CN" dirty="0"/>
              <a:t>roots</a:t>
            </a:r>
            <a:r>
              <a:rPr lang="zh-CN" altLang="en-US" dirty="0"/>
              <a:t> </a:t>
            </a:r>
            <a:r>
              <a:rPr lang="en-US" altLang="zh-CN" dirty="0"/>
              <a:t>to</a:t>
            </a:r>
            <a:r>
              <a:rPr lang="zh-CN" altLang="en-US" dirty="0"/>
              <a:t> </a:t>
            </a:r>
            <a:r>
              <a:rPr lang="en-US" altLang="zh-CN" dirty="0"/>
              <a:t>leaf</a:t>
            </a:r>
            <a:r>
              <a:rPr lang="zh-CN" altLang="en-US" dirty="0"/>
              <a:t> </a:t>
            </a:r>
            <a:r>
              <a:rPr lang="en-US" altLang="zh-CN" dirty="0"/>
              <a:t>nodes.</a:t>
            </a:r>
            <a:r>
              <a:rPr lang="zh-CN" altLang="en-US" dirty="0"/>
              <a:t> </a:t>
            </a:r>
            <a:r>
              <a:rPr lang="en-US" altLang="zh-CN" dirty="0"/>
              <a:t>However,</a:t>
            </a:r>
            <a:r>
              <a:rPr lang="zh-CN" altLang="en-US" dirty="0"/>
              <a:t> </a:t>
            </a:r>
            <a:r>
              <a:rPr lang="en-US" altLang="zh-CN" dirty="0"/>
              <a:t>the</a:t>
            </a:r>
            <a:r>
              <a:rPr lang="zh-CN" altLang="en-US" dirty="0"/>
              <a:t> </a:t>
            </a:r>
            <a:r>
              <a:rPr lang="en-US" altLang="zh-CN" dirty="0"/>
              <a:t>tree</a:t>
            </a:r>
            <a:r>
              <a:rPr lang="zh-CN" altLang="en-US" dirty="0"/>
              <a:t> </a:t>
            </a:r>
            <a:r>
              <a:rPr lang="en-US" altLang="zh-CN" dirty="0"/>
              <a:t>construction</a:t>
            </a:r>
            <a:r>
              <a:rPr lang="zh-CN" altLang="en-US" dirty="0"/>
              <a:t> </a:t>
            </a:r>
            <a:r>
              <a:rPr lang="en-US" altLang="zh-CN" dirty="0"/>
              <a:t>is</a:t>
            </a:r>
            <a:r>
              <a:rPr lang="zh-CN" altLang="en-US" dirty="0"/>
              <a:t> </a:t>
            </a:r>
            <a:r>
              <a:rPr lang="en-US" altLang="zh-CN" dirty="0"/>
              <a:t>usually</a:t>
            </a:r>
            <a:r>
              <a:rPr lang="zh-CN" altLang="en-US" dirty="0"/>
              <a:t> </a:t>
            </a:r>
            <a:r>
              <a:rPr lang="en-US" altLang="zh-CN" dirty="0"/>
              <a:t>greedy,</a:t>
            </a:r>
            <a:r>
              <a:rPr lang="zh-CN" altLang="en-US" dirty="0"/>
              <a:t> </a:t>
            </a:r>
            <a:r>
              <a:rPr lang="en-US" altLang="zh-CN" dirty="0"/>
              <a:t>so</a:t>
            </a:r>
            <a:r>
              <a:rPr lang="zh-CN" altLang="en-US" dirty="0"/>
              <a:t> </a:t>
            </a:r>
            <a:r>
              <a:rPr lang="en-US" altLang="zh-CN" dirty="0"/>
              <a:t>the</a:t>
            </a:r>
            <a:r>
              <a:rPr lang="zh-CN" altLang="en-US" dirty="0"/>
              <a:t> </a:t>
            </a:r>
            <a:r>
              <a:rPr lang="en-US" altLang="zh-CN" dirty="0"/>
              <a:t>performance</a:t>
            </a:r>
            <a:r>
              <a:rPr lang="zh-CN" altLang="en-US" dirty="0"/>
              <a:t> </a:t>
            </a:r>
            <a:r>
              <a:rPr lang="en-US" altLang="zh-CN" dirty="0"/>
              <a:t>is</a:t>
            </a:r>
            <a:r>
              <a:rPr lang="zh-CN" altLang="en-US" dirty="0"/>
              <a:t> </a:t>
            </a:r>
            <a:r>
              <a:rPr lang="en-US" altLang="zh-CN" dirty="0"/>
              <a:t>limited</a:t>
            </a:r>
            <a:r>
              <a:rPr lang="zh-CN" altLang="en-US" dirty="0"/>
              <a:t> </a:t>
            </a:r>
            <a:r>
              <a:rPr lang="en-US" altLang="zh-CN" dirty="0"/>
              <a:t>and</a:t>
            </a:r>
            <a:r>
              <a:rPr lang="zh-CN" altLang="en-US" dirty="0"/>
              <a:t> </a:t>
            </a:r>
            <a:r>
              <a:rPr lang="en-US" dirty="0"/>
              <a:t>does not directly yield optimal subgroups.</a:t>
            </a:r>
          </a:p>
          <a:p>
            <a:pPr marL="0" lvl="0" indent="0" algn="l" rtl="0">
              <a:spcBef>
                <a:spcPts val="0"/>
              </a:spcBef>
              <a:spcAft>
                <a:spcPts val="0"/>
              </a:spcAft>
              <a:buNone/>
            </a:pPr>
            <a:r>
              <a:rPr lang="en-US" dirty="0"/>
              <a:t>Neural network-based methods, on the other hand, can accurately estimate potential outcomes if well tuned, but due to the black</a:t>
            </a:r>
            <a:r>
              <a:rPr lang="en-US" altLang="zh-CN" dirty="0"/>
              <a:t>-box</a:t>
            </a:r>
            <a:r>
              <a:rPr lang="zh-CN" altLang="en-US" dirty="0"/>
              <a:t> </a:t>
            </a:r>
            <a:r>
              <a:rPr lang="en-US" altLang="zh-CN" dirty="0"/>
              <a:t>nature,</a:t>
            </a:r>
            <a:r>
              <a:rPr lang="zh-CN" altLang="en-US" dirty="0"/>
              <a:t> </a:t>
            </a:r>
            <a:r>
              <a:rPr lang="en-US" altLang="zh-CN" dirty="0"/>
              <a:t>they</a:t>
            </a:r>
            <a:r>
              <a:rPr lang="zh-CN" altLang="en-US" dirty="0"/>
              <a:t> </a:t>
            </a:r>
            <a:r>
              <a:rPr lang="en-US" altLang="zh-CN" dirty="0"/>
              <a:t>usually</a:t>
            </a:r>
            <a:r>
              <a:rPr lang="zh-CN" altLang="en-US" dirty="0"/>
              <a:t> </a:t>
            </a:r>
            <a:r>
              <a:rPr lang="en-US" altLang="zh-CN" dirty="0"/>
              <a:t>cannot</a:t>
            </a:r>
            <a:r>
              <a:rPr lang="zh-CN" altLang="en-US" dirty="0"/>
              <a:t> </a:t>
            </a:r>
            <a:r>
              <a:rPr lang="en-US" altLang="zh-CN" dirty="0"/>
              <a:t>explicitly</a:t>
            </a:r>
            <a:r>
              <a:rPr lang="zh-CN" altLang="en-US" dirty="0"/>
              <a:t> </a:t>
            </a:r>
            <a:r>
              <a:rPr lang="en-US" altLang="zh-CN" dirty="0"/>
              <a:t>describe</a:t>
            </a:r>
            <a:r>
              <a:rPr lang="zh-CN" altLang="en-US" dirty="0"/>
              <a:t> </a:t>
            </a:r>
            <a:r>
              <a:rPr lang="en-US" altLang="zh-CN" dirty="0"/>
              <a:t>the</a:t>
            </a:r>
            <a:r>
              <a:rPr lang="zh-CN" altLang="en-US" dirty="0"/>
              <a:t> </a:t>
            </a:r>
            <a:r>
              <a:rPr lang="en-US" altLang="zh-CN" dirty="0"/>
              <a:t>subgroups.</a:t>
            </a:r>
            <a:endParaRPr lang="en-US" dirty="0"/>
          </a:p>
          <a:p>
            <a:pPr marL="0" lvl="0" indent="0" algn="l" rtl="0">
              <a:spcBef>
                <a:spcPts val="0"/>
              </a:spcBef>
              <a:spcAft>
                <a:spcPts val="0"/>
              </a:spcAft>
              <a:buNone/>
            </a:pPr>
            <a:endParaRPr lang="en-CN" dirty="0"/>
          </a:p>
          <a:p>
            <a:pPr marL="0" lvl="0" indent="0" algn="l" rtl="0">
              <a:spcBef>
                <a:spcPts val="0"/>
              </a:spcBef>
              <a:spcAft>
                <a:spcPts val="0"/>
              </a:spcAft>
              <a:buNone/>
            </a:pPr>
            <a:r>
              <a:rPr lang="en-CN" dirty="0"/>
              <a:t>已有的异质因果效应的估计方法主要有两类</a:t>
            </a:r>
            <a:r>
              <a:rPr lang="zh-CN" altLang="en-US" dirty="0"/>
              <a:t>：基于树的方法，其可解释，因为可以用从根到叶子结点的路径来定义子群，然而树的构建过程通常是贪心的，导致性能有限，且并不直接得到最优的具有显著效应的子群。</a:t>
            </a:r>
            <a:endParaRPr lang="en-US" altLang="zh-CN" dirty="0"/>
          </a:p>
          <a:p>
            <a:pPr marL="0" lvl="0" indent="0" algn="l" rtl="0">
              <a:spcBef>
                <a:spcPts val="0"/>
              </a:spcBef>
              <a:spcAft>
                <a:spcPts val="0"/>
              </a:spcAft>
              <a:buNone/>
            </a:pPr>
            <a:r>
              <a:rPr lang="zh-CN" altLang="en-US" dirty="0"/>
              <a:t>而基于神经网络的方法，在很好调参后可以准确估计潜在结果或学习平衡的协变量表征，但由于黑盒性质，通常无法显式得到子群的描述。</a:t>
            </a:r>
            <a:endParaRPr dirty="0"/>
          </a:p>
        </p:txBody>
      </p:sp>
      <p:sp>
        <p:nvSpPr>
          <p:cNvPr id="144" name="Google Shape;144;g14b64b6dc1d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4b64b6dc1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4b64b6dc1d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Some works use rule learning or subgroup discovery to find subgroups with interesting patterns.</a:t>
            </a:r>
          </a:p>
          <a:p>
            <a:pPr marL="0" lvl="0" indent="0" algn="l" rtl="0">
              <a:spcBef>
                <a:spcPts val="0"/>
              </a:spcBef>
              <a:spcAft>
                <a:spcPts val="0"/>
              </a:spcAft>
              <a:buNone/>
            </a:pPr>
            <a:r>
              <a:rPr lang="en-US" dirty="0"/>
              <a:t>Subgroups can be defined by interpretable feature values, however most methods focus only on correlation rather than causality.</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err="1"/>
              <a:t>还有一些工作使用规则学习或子群发现来找到具有有趣模式的子群</a:t>
            </a:r>
            <a:r>
              <a:rPr lang="zh-CN" altLang="en-US" dirty="0"/>
              <a:t>。</a:t>
            </a:r>
            <a:endParaRPr lang="en-US" altLang="zh-CN" dirty="0"/>
          </a:p>
          <a:p>
            <a:pPr marL="0" lvl="0" indent="0" algn="l" rtl="0">
              <a:spcBef>
                <a:spcPts val="0"/>
              </a:spcBef>
              <a:spcAft>
                <a:spcPts val="0"/>
              </a:spcAft>
              <a:buNone/>
            </a:pPr>
            <a:r>
              <a:rPr lang="zh-CN" altLang="en-US" dirty="0"/>
              <a:t>子群</a:t>
            </a:r>
            <a:r>
              <a:rPr lang="en-US" dirty="0" err="1"/>
              <a:t>可以被可解释的特征值所定义</a:t>
            </a:r>
            <a:r>
              <a:rPr lang="zh-CN" altLang="en-US" dirty="0"/>
              <a:t>，然而它们通常只反应了相关性而非因果性</a:t>
            </a:r>
            <a:endParaRPr lang="en-US" dirty="0"/>
          </a:p>
        </p:txBody>
      </p:sp>
      <p:sp>
        <p:nvSpPr>
          <p:cNvPr id="144" name="Google Shape;144;g14b64b6dc1d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5</a:t>
            </a:fld>
            <a:endParaRPr/>
          </a:p>
        </p:txBody>
      </p:sp>
    </p:spTree>
    <p:extLst>
      <p:ext uri="{BB962C8B-B14F-4D97-AF65-F5344CB8AC3E}">
        <p14:creationId xmlns:p14="http://schemas.microsoft.com/office/powerpoint/2010/main" val="18265641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517a16dcbb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517a16dcbb_0_3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We</a:t>
            </a:r>
            <a:r>
              <a:rPr lang="zh-CN" altLang="en-US" dirty="0"/>
              <a:t> </a:t>
            </a:r>
            <a:r>
              <a:rPr lang="en-US" altLang="zh-CN" dirty="0"/>
              <a:t>want</a:t>
            </a:r>
            <a:r>
              <a:rPr lang="zh-CN" altLang="en-US" dirty="0"/>
              <a:t> </a:t>
            </a:r>
            <a:r>
              <a:rPr lang="en-US" altLang="zh-CN" dirty="0"/>
              <a:t>to</a:t>
            </a:r>
            <a:r>
              <a:rPr lang="zh-CN" altLang="en-US" dirty="0"/>
              <a:t> </a:t>
            </a:r>
            <a:r>
              <a:rPr lang="en-US" dirty="0"/>
              <a:t>help data analysts identify subgroups with significant treatment effects from observational data by combining the high accuracy of HTE estimates with the interpretability of the rules.</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err="1"/>
              <a:t>我们从统一优化的视角提出因果规则</a:t>
            </a:r>
            <a:r>
              <a:rPr lang="zh-CN" altLang="en-US" dirty="0"/>
              <a:t>，希望通过</a:t>
            </a:r>
            <a:r>
              <a:rPr lang="en-US" dirty="0" err="1"/>
              <a:t>结合异质因果效应估计的高准确性和规则的可解释性</a:t>
            </a:r>
            <a:r>
              <a:rPr lang="zh-CN" altLang="en-US" dirty="0"/>
              <a:t>，来帮助数据分析师从观测数据中识别具有显著处理效应的子群。</a:t>
            </a:r>
            <a:endParaRPr lang="en-US" altLang="zh-CN" dirty="0"/>
          </a:p>
          <a:p>
            <a:pPr marL="0" lvl="0" indent="0" algn="l" rtl="0">
              <a:spcBef>
                <a:spcPts val="0"/>
              </a:spcBef>
              <a:spcAft>
                <a:spcPts val="0"/>
              </a:spcAft>
              <a:buClr>
                <a:schemeClr val="dk1"/>
              </a:buClr>
              <a:buSzPts val="1100"/>
              <a:buFont typeface="Arial"/>
              <a:buNone/>
            </a:pPr>
            <a:endParaRPr dirty="0"/>
          </a:p>
        </p:txBody>
      </p:sp>
      <p:sp>
        <p:nvSpPr>
          <p:cNvPr id="166" name="Google Shape;166;g1517a16dcbb_0_3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zh-C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However, there are still two challenges: </a:t>
            </a:r>
          </a:p>
          <a:p>
            <a:pPr marL="0" lvl="0" indent="0" algn="l" rtl="0">
              <a:spcBef>
                <a:spcPts val="0"/>
              </a:spcBef>
              <a:spcAft>
                <a:spcPts val="0"/>
              </a:spcAft>
              <a:buClr>
                <a:schemeClr val="dk1"/>
              </a:buClr>
              <a:buSzPts val="1100"/>
              <a:buFont typeface="Arial"/>
              <a:buNone/>
            </a:pPr>
            <a:r>
              <a:rPr lang="en-US" dirty="0"/>
              <a:t>First, multiple factors need to be considere</a:t>
            </a:r>
            <a:r>
              <a:rPr lang="en-US" altLang="zh-CN" dirty="0"/>
              <a:t>d,</a:t>
            </a:r>
            <a:r>
              <a:rPr lang="zh-CN" altLang="en-US" dirty="0"/>
              <a:t> </a:t>
            </a:r>
            <a:r>
              <a:rPr lang="en-US" dirty="0"/>
              <a:t>such as the trade-off between effect and outcome variance and the readability of rules. </a:t>
            </a:r>
          </a:p>
          <a:p>
            <a:pPr marL="0" lvl="0" indent="0" algn="l" rtl="0">
              <a:spcBef>
                <a:spcPts val="0"/>
              </a:spcBef>
              <a:spcAft>
                <a:spcPts val="0"/>
              </a:spcAft>
              <a:buClr>
                <a:schemeClr val="dk1"/>
              </a:buClr>
              <a:buSzPts val="1100"/>
              <a:buFont typeface="Arial"/>
              <a:buNone/>
            </a:pPr>
            <a:r>
              <a:rPr lang="en-US" dirty="0"/>
              <a:t>The</a:t>
            </a:r>
            <a:r>
              <a:rPr lang="zh-CN" altLang="en-US" dirty="0"/>
              <a:t> </a:t>
            </a:r>
            <a:r>
              <a:rPr lang="en-US" altLang="zh-CN" dirty="0"/>
              <a:t>figure</a:t>
            </a:r>
            <a:r>
              <a:rPr lang="zh-CN" altLang="en-US" dirty="0"/>
              <a:t> </a:t>
            </a:r>
            <a:r>
              <a:rPr lang="en-US" altLang="zh-CN" dirty="0"/>
              <a:t>below</a:t>
            </a:r>
            <a:r>
              <a:rPr lang="zh-CN" altLang="en-US" dirty="0"/>
              <a:t> </a:t>
            </a:r>
            <a:r>
              <a:rPr lang="en-US" altLang="zh-CN" dirty="0"/>
              <a:t>shows</a:t>
            </a:r>
            <a:r>
              <a:rPr lang="zh-CN" altLang="en-US" dirty="0"/>
              <a:t> </a:t>
            </a:r>
            <a:r>
              <a:rPr lang="en-US" altLang="zh-CN" dirty="0"/>
              <a:t>a</a:t>
            </a:r>
            <a:r>
              <a:rPr lang="zh-CN" altLang="en-US" dirty="0"/>
              <a:t> </a:t>
            </a:r>
            <a:r>
              <a:rPr lang="en-US" altLang="zh-CN" dirty="0"/>
              <a:t>toy</a:t>
            </a:r>
            <a:r>
              <a:rPr lang="zh-CN" altLang="en-US" dirty="0"/>
              <a:t> </a:t>
            </a:r>
            <a:r>
              <a:rPr lang="en-US" altLang="zh-CN" dirty="0"/>
              <a:t>example,</a:t>
            </a:r>
            <a:r>
              <a:rPr lang="zh-CN" altLang="en-US" dirty="0"/>
              <a:t> </a:t>
            </a:r>
            <a:r>
              <a:rPr lang="en-US" altLang="zh-CN" dirty="0"/>
              <a:t>there</a:t>
            </a:r>
            <a:r>
              <a:rPr lang="zh-CN" altLang="en-US" dirty="0"/>
              <a:t> </a:t>
            </a:r>
            <a:r>
              <a:rPr lang="en-US" altLang="zh-CN" dirty="0"/>
              <a:t>is</a:t>
            </a:r>
            <a:r>
              <a:rPr lang="zh-CN" altLang="en-US" dirty="0"/>
              <a:t> </a:t>
            </a:r>
            <a:r>
              <a:rPr lang="en-US" altLang="zh-CN" dirty="0"/>
              <a:t>only</a:t>
            </a:r>
            <a:r>
              <a:rPr lang="zh-CN" altLang="en-US" dirty="0"/>
              <a:t> </a:t>
            </a:r>
            <a:r>
              <a:rPr lang="en-US" altLang="zh-CN" dirty="0"/>
              <a:t>one</a:t>
            </a:r>
            <a:r>
              <a:rPr lang="zh-CN" altLang="en-US" dirty="0"/>
              <a:t> </a:t>
            </a:r>
            <a:r>
              <a:rPr lang="en-US" altLang="zh-CN" dirty="0"/>
              <a:t>covariate</a:t>
            </a:r>
            <a:r>
              <a:rPr lang="zh-CN" altLang="en-US" dirty="0"/>
              <a:t> </a:t>
            </a:r>
            <a:r>
              <a:rPr lang="en-US" altLang="zh-CN" dirty="0"/>
              <a:t>x,</a:t>
            </a:r>
            <a:r>
              <a:rPr lang="zh-CN" altLang="en-US" dirty="0"/>
              <a:t> </a:t>
            </a:r>
            <a:r>
              <a:rPr lang="en-US" altLang="zh-CN" dirty="0"/>
              <a:t>and</a:t>
            </a:r>
            <a:r>
              <a:rPr lang="zh-CN" altLang="en-US" dirty="0"/>
              <a:t> </a:t>
            </a:r>
            <a:r>
              <a:rPr lang="en-US" altLang="zh-CN" dirty="0"/>
              <a:t>the</a:t>
            </a:r>
            <a:r>
              <a:rPr lang="zh-CN" altLang="en-US" dirty="0"/>
              <a:t> </a:t>
            </a:r>
            <a:r>
              <a:rPr lang="en-US" altLang="zh-CN" dirty="0"/>
              <a:t>change</a:t>
            </a:r>
            <a:r>
              <a:rPr lang="zh-CN" altLang="en-US" dirty="0"/>
              <a:t> </a:t>
            </a:r>
            <a:r>
              <a:rPr lang="en-US" altLang="zh-CN" dirty="0"/>
              <a:t>in</a:t>
            </a:r>
            <a:r>
              <a:rPr lang="zh-CN" altLang="en-US" dirty="0"/>
              <a:t> </a:t>
            </a:r>
            <a:r>
              <a:rPr lang="en-US" altLang="zh-CN" dirty="0"/>
              <a:t>the</a:t>
            </a:r>
            <a:r>
              <a:rPr lang="zh-CN" altLang="en-US" dirty="0"/>
              <a:t> </a:t>
            </a:r>
            <a:r>
              <a:rPr lang="en-US" altLang="zh-CN" dirty="0"/>
              <a:t>outcome</a:t>
            </a:r>
            <a:r>
              <a:rPr lang="zh-CN" altLang="en-US" dirty="0"/>
              <a:t> </a:t>
            </a:r>
            <a:r>
              <a:rPr lang="en-US" altLang="zh-CN" dirty="0"/>
              <a:t>y</a:t>
            </a:r>
            <a:r>
              <a:rPr lang="zh-CN" altLang="en-US" dirty="0"/>
              <a:t> </a:t>
            </a:r>
            <a:r>
              <a:rPr lang="en-US" altLang="zh-CN" dirty="0"/>
              <a:t>between</a:t>
            </a:r>
            <a:r>
              <a:rPr lang="zh-CN" altLang="en-US" dirty="0"/>
              <a:t> </a:t>
            </a:r>
            <a:r>
              <a:rPr lang="en-US" altLang="zh-CN" dirty="0"/>
              <a:t>the</a:t>
            </a:r>
            <a:r>
              <a:rPr lang="zh-CN" altLang="en-US" dirty="0"/>
              <a:t> </a:t>
            </a:r>
            <a:r>
              <a:rPr lang="en-US" altLang="zh-CN" dirty="0"/>
              <a:t>treatment</a:t>
            </a:r>
            <a:r>
              <a:rPr lang="zh-CN" altLang="en-US" dirty="0"/>
              <a:t> </a:t>
            </a:r>
            <a:r>
              <a:rPr lang="en-US" altLang="zh-CN" dirty="0"/>
              <a:t>(orange)</a:t>
            </a:r>
            <a:r>
              <a:rPr lang="zh-CN" altLang="en-US" dirty="0"/>
              <a:t> </a:t>
            </a:r>
            <a:r>
              <a:rPr lang="en-US" altLang="zh-CN" dirty="0"/>
              <a:t>and</a:t>
            </a:r>
            <a:r>
              <a:rPr lang="zh-CN" altLang="en-US" dirty="0"/>
              <a:t> </a:t>
            </a:r>
            <a:r>
              <a:rPr lang="en-US" altLang="zh-CN" dirty="0"/>
              <a:t>control</a:t>
            </a:r>
            <a:r>
              <a:rPr lang="zh-CN" altLang="en-US" dirty="0"/>
              <a:t> </a:t>
            </a:r>
            <a:r>
              <a:rPr lang="en-US" altLang="zh-CN" dirty="0"/>
              <a:t>(blue)</a:t>
            </a:r>
            <a:r>
              <a:rPr lang="zh-CN" altLang="en-US" dirty="0"/>
              <a:t> </a:t>
            </a:r>
            <a:r>
              <a:rPr lang="en-US" altLang="zh-CN" dirty="0"/>
              <a:t>group</a:t>
            </a:r>
            <a:r>
              <a:rPr lang="zh-CN" altLang="en-US" dirty="0"/>
              <a:t> </a:t>
            </a:r>
            <a:r>
              <a:rPr lang="en-US" altLang="zh-CN" dirty="0"/>
              <a:t>can</a:t>
            </a:r>
            <a:r>
              <a:rPr lang="zh-CN" altLang="en-US" dirty="0"/>
              <a:t> </a:t>
            </a:r>
            <a:r>
              <a:rPr lang="en-US" altLang="zh-CN" dirty="0"/>
              <a:t>be</a:t>
            </a:r>
            <a:r>
              <a:rPr lang="zh-CN" altLang="en-US" dirty="0"/>
              <a:t> </a:t>
            </a:r>
            <a:r>
              <a:rPr lang="en-US" altLang="zh-CN" dirty="0"/>
              <a:t>informally</a:t>
            </a:r>
            <a:r>
              <a:rPr lang="zh-CN" altLang="en-US" dirty="0"/>
              <a:t> </a:t>
            </a:r>
            <a:r>
              <a:rPr lang="en-US" altLang="zh-CN" dirty="0"/>
              <a:t>thought</a:t>
            </a:r>
            <a:r>
              <a:rPr lang="zh-CN" altLang="en-US" dirty="0"/>
              <a:t> </a:t>
            </a:r>
            <a:r>
              <a:rPr lang="en-US" altLang="zh-CN" dirty="0"/>
              <a:t>of</a:t>
            </a:r>
            <a:r>
              <a:rPr lang="zh-CN" altLang="en-US" dirty="0"/>
              <a:t> </a:t>
            </a:r>
            <a:r>
              <a:rPr lang="en-US" altLang="zh-CN" dirty="0"/>
              <a:t>as</a:t>
            </a:r>
            <a:r>
              <a:rPr lang="zh-CN" altLang="en-US" dirty="0"/>
              <a:t> </a:t>
            </a:r>
            <a:r>
              <a:rPr lang="en-US" altLang="zh-CN" dirty="0"/>
              <a:t>the</a:t>
            </a:r>
            <a:r>
              <a:rPr lang="zh-CN" altLang="en-US" dirty="0"/>
              <a:t> </a:t>
            </a:r>
            <a:r>
              <a:rPr lang="en-US" altLang="zh-CN" dirty="0"/>
              <a:t>treatment</a:t>
            </a:r>
            <a:r>
              <a:rPr lang="zh-CN" altLang="en-US" dirty="0"/>
              <a:t> </a:t>
            </a:r>
            <a:r>
              <a:rPr lang="en-US" altLang="zh-CN" dirty="0"/>
              <a:t>effect.</a:t>
            </a:r>
          </a:p>
          <a:p>
            <a:pPr marL="0" lvl="0" indent="0" algn="l" rtl="0">
              <a:spcBef>
                <a:spcPts val="0"/>
              </a:spcBef>
              <a:spcAft>
                <a:spcPts val="0"/>
              </a:spcAft>
              <a:buClr>
                <a:schemeClr val="dk1"/>
              </a:buClr>
              <a:buSzPts val="1100"/>
              <a:buFont typeface="Arial"/>
              <a:buNone/>
            </a:pPr>
            <a:r>
              <a:rPr lang="en-US" dirty="0"/>
              <a:t>Rule 3 has a higher effect and lower variance, which is better than Rule 1 with the same effect but high variance, and Rule 2 with a low effect.</a:t>
            </a:r>
          </a:p>
          <a:p>
            <a:pPr marL="0" lvl="0" indent="0" algn="l" rtl="0">
              <a:spcBef>
                <a:spcPts val="0"/>
              </a:spcBef>
              <a:spcAft>
                <a:spcPts val="0"/>
              </a:spcAft>
              <a:buClr>
                <a:schemeClr val="dk1"/>
              </a:buClr>
              <a:buSzPts val="1100"/>
              <a:buFont typeface="Arial"/>
              <a:buNone/>
            </a:pPr>
            <a:r>
              <a:rPr lang="en-US" dirty="0"/>
              <a:t>In addition, the length of the rules, the overlap between the rules, and the size of the rule set will also affect the user's understanding of the results.</a:t>
            </a:r>
          </a:p>
          <a:p>
            <a:pPr marL="0" lvl="0" indent="0" algn="l" rtl="0">
              <a:spcBef>
                <a:spcPts val="0"/>
              </a:spcBef>
              <a:spcAft>
                <a:spcPts val="0"/>
              </a:spcAft>
              <a:buClr>
                <a:schemeClr val="dk1"/>
              </a:buClr>
              <a:buSzPts val="1100"/>
              <a:buFont typeface="Arial"/>
              <a:buNone/>
            </a:pPr>
            <a:endParaRPr lang="en-CN" dirty="0"/>
          </a:p>
          <a:p>
            <a:pPr marL="0" lvl="0" indent="0" algn="l" rtl="0">
              <a:spcBef>
                <a:spcPts val="0"/>
              </a:spcBef>
              <a:spcAft>
                <a:spcPts val="0"/>
              </a:spcAft>
              <a:buClr>
                <a:schemeClr val="dk1"/>
              </a:buClr>
              <a:buSzPts val="1100"/>
              <a:buFont typeface="Arial"/>
              <a:buNone/>
            </a:pPr>
            <a:r>
              <a:rPr lang="en-CN" dirty="0"/>
              <a:t>然而</a:t>
            </a:r>
            <a:r>
              <a:rPr lang="zh-CN" altLang="en-US" dirty="0"/>
              <a:t>，还存在着两个挑战：首先，考量因素众多，例如需要考虑效应和结果方差的权衡和子群的可读性等。</a:t>
            </a:r>
            <a:endParaRPr lang="en-US" altLang="zh-CN" dirty="0"/>
          </a:p>
          <a:p>
            <a:pPr marL="0" lvl="0" indent="0" algn="l" rtl="0">
              <a:spcBef>
                <a:spcPts val="0"/>
              </a:spcBef>
              <a:spcAft>
                <a:spcPts val="0"/>
              </a:spcAft>
              <a:buClr>
                <a:schemeClr val="dk1"/>
              </a:buClr>
              <a:buSzPts val="1100"/>
              <a:buFont typeface="Arial"/>
              <a:buNone/>
            </a:pPr>
            <a:r>
              <a:rPr lang="zh-CN" altLang="en-US" dirty="0"/>
              <a:t>对于效果和方差的权衡，下图展示了一个</a:t>
            </a:r>
            <a:r>
              <a:rPr lang="en-US" altLang="zh-CN" dirty="0"/>
              <a:t> toy</a:t>
            </a:r>
            <a:r>
              <a:rPr lang="zh-CN" altLang="en-US" dirty="0"/>
              <a:t> </a:t>
            </a:r>
            <a:r>
              <a:rPr lang="en-US" altLang="zh-CN" dirty="0"/>
              <a:t>examples</a:t>
            </a:r>
            <a:r>
              <a:rPr lang="zh-CN" altLang="en-US" dirty="0"/>
              <a:t>，</a:t>
            </a:r>
            <a:r>
              <a:rPr lang="en-US" altLang="zh-CN" dirty="0"/>
              <a:t>There is only one covariate, and the</a:t>
            </a:r>
          </a:p>
          <a:p>
            <a:pPr marL="0" lvl="0" indent="0" algn="l" rtl="0">
              <a:spcBef>
                <a:spcPts val="0"/>
              </a:spcBef>
              <a:spcAft>
                <a:spcPts val="0"/>
              </a:spcAft>
              <a:buClr>
                <a:schemeClr val="dk1"/>
              </a:buClr>
              <a:buSzPts val="1100"/>
              <a:buFont typeface="Arial"/>
              <a:buNone/>
            </a:pPr>
            <a:r>
              <a:rPr lang="en-US" altLang="zh-CN" dirty="0"/>
              <a:t>change in the outcome between the treatment and control group can</a:t>
            </a:r>
          </a:p>
          <a:p>
            <a:pPr marL="0" lvl="0" indent="0" algn="l" rtl="0">
              <a:spcBef>
                <a:spcPts val="0"/>
              </a:spcBef>
              <a:spcAft>
                <a:spcPts val="0"/>
              </a:spcAft>
              <a:buClr>
                <a:schemeClr val="dk1"/>
              </a:buClr>
              <a:buSzPts val="1100"/>
              <a:buFont typeface="Arial"/>
              <a:buNone/>
            </a:pPr>
            <a:r>
              <a:rPr lang="en-US" altLang="zh-CN" dirty="0"/>
              <a:t>be informally thought of as the treatment effect. </a:t>
            </a:r>
            <a:r>
              <a:rPr lang="zh-CN" altLang="en-US" dirty="0"/>
              <a:t>规则 </a:t>
            </a:r>
            <a:r>
              <a:rPr lang="en-US" altLang="zh-CN" dirty="0"/>
              <a:t>3 </a:t>
            </a:r>
            <a:r>
              <a:rPr lang="zh-CN" altLang="en-US" dirty="0"/>
              <a:t>覆盖的数据具有更高的效应和更低的方差，优于具有相同效应但高方差的规则 </a:t>
            </a:r>
            <a:r>
              <a:rPr lang="en-US" altLang="zh-CN" dirty="0"/>
              <a:t>1</a:t>
            </a:r>
            <a:r>
              <a:rPr lang="zh-CN" altLang="en-US" dirty="0"/>
              <a:t>，以及低效应的规则 </a:t>
            </a:r>
            <a:r>
              <a:rPr lang="en-US" altLang="zh-CN" dirty="0"/>
              <a:t>2</a:t>
            </a:r>
            <a:r>
              <a:rPr lang="zh-CN" altLang="en-US" dirty="0"/>
              <a:t>。</a:t>
            </a:r>
            <a:endParaRPr lang="en-US" altLang="ja-JP" dirty="0"/>
          </a:p>
          <a:p>
            <a:pPr marL="0" lvl="0" indent="0" algn="l" rtl="0">
              <a:spcBef>
                <a:spcPts val="0"/>
              </a:spcBef>
              <a:spcAft>
                <a:spcPts val="0"/>
              </a:spcAft>
              <a:buClr>
                <a:schemeClr val="dk1"/>
              </a:buClr>
              <a:buSzPts val="1100"/>
              <a:buFont typeface="Arial"/>
              <a:buNone/>
            </a:pPr>
            <a:r>
              <a:rPr lang="ja-JP" altLang="en-US"/>
              <a:t>另外</a:t>
            </a:r>
            <a:r>
              <a:rPr lang="zh-CN" altLang="en-US" dirty="0"/>
              <a:t>，规则的长度，规则间的重叠以及规则集的大小也会影响用户对于结果的理解</a:t>
            </a:r>
            <a:endParaRPr lang="en-US" altLang="ja-JP"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7</a:t>
            </a:fld>
            <a:endParaRPr/>
          </a:p>
        </p:txBody>
      </p:sp>
    </p:spTree>
    <p:extLst>
      <p:ext uri="{BB962C8B-B14F-4D97-AF65-F5344CB8AC3E}">
        <p14:creationId xmlns:p14="http://schemas.microsoft.com/office/powerpoint/2010/main" val="313023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Second, it is non-trivial to efficiently find the desired subgroups from the combinatorial explosion of candidates.</a:t>
            </a:r>
          </a:p>
          <a:p>
            <a:pPr marL="0" lvl="0" indent="0" algn="l" rtl="0">
              <a:spcBef>
                <a:spcPts val="0"/>
              </a:spcBef>
              <a:spcAft>
                <a:spcPts val="0"/>
              </a:spcAft>
              <a:buClr>
                <a:schemeClr val="dk1"/>
              </a:buClr>
              <a:buSzPts val="1100"/>
              <a:buFont typeface="Arial"/>
              <a:buNone/>
            </a:pPr>
            <a:r>
              <a:rPr lang="en-US" dirty="0"/>
              <a:t>The</a:t>
            </a:r>
            <a:r>
              <a:rPr lang="zh-CN" altLang="en-US" dirty="0"/>
              <a:t> </a:t>
            </a:r>
            <a:r>
              <a:rPr lang="en-US" altLang="zh-CN" dirty="0"/>
              <a:t>subgroups</a:t>
            </a:r>
            <a:r>
              <a:rPr lang="zh-CN" altLang="en-US" dirty="0"/>
              <a:t> </a:t>
            </a:r>
            <a:r>
              <a:rPr lang="en-US" altLang="zh-CN" dirty="0"/>
              <a:t>can</a:t>
            </a:r>
            <a:r>
              <a:rPr lang="zh-CN" altLang="en-US" dirty="0"/>
              <a:t> </a:t>
            </a:r>
            <a:r>
              <a:rPr lang="en-US" altLang="zh-CN" dirty="0"/>
              <a:t>be</a:t>
            </a:r>
            <a:r>
              <a:rPr lang="zh-CN" altLang="en-US" dirty="0"/>
              <a:t> </a:t>
            </a:r>
            <a:r>
              <a:rPr lang="en-US" altLang="zh-CN" dirty="0"/>
              <a:t>described</a:t>
            </a:r>
            <a:r>
              <a:rPr lang="zh-CN" altLang="en-US" dirty="0"/>
              <a:t> </a:t>
            </a:r>
            <a:r>
              <a:rPr lang="en-US" altLang="zh-CN" dirty="0"/>
              <a:t>by</a:t>
            </a:r>
            <a:r>
              <a:rPr lang="zh-CN" altLang="en-US" dirty="0"/>
              <a:t> </a:t>
            </a:r>
            <a:r>
              <a:rPr lang="en-US" altLang="zh-CN" dirty="0"/>
              <a:t>the</a:t>
            </a:r>
            <a:r>
              <a:rPr lang="zh-CN" altLang="en-US" dirty="0"/>
              <a:t> </a:t>
            </a:r>
            <a:r>
              <a:rPr lang="en-US" altLang="zh-CN" dirty="0"/>
              <a:t>conjunction</a:t>
            </a:r>
            <a:r>
              <a:rPr lang="zh-CN" altLang="en-US" dirty="0"/>
              <a:t> </a:t>
            </a:r>
            <a:r>
              <a:rPr lang="en-US" altLang="zh-CN" dirty="0"/>
              <a:t>normal</a:t>
            </a:r>
            <a:r>
              <a:rPr lang="zh-CN" altLang="en-US" dirty="0"/>
              <a:t> </a:t>
            </a:r>
            <a:r>
              <a:rPr lang="en-US" altLang="zh-CN" dirty="0"/>
              <a:t>form</a:t>
            </a:r>
            <a:r>
              <a:rPr lang="zh-CN" altLang="en-US" dirty="0"/>
              <a:t> </a:t>
            </a:r>
            <a:r>
              <a:rPr lang="en-US" altLang="zh-CN" dirty="0"/>
              <a:t>of</a:t>
            </a:r>
            <a:r>
              <a:rPr lang="zh-CN" altLang="en-US" dirty="0"/>
              <a:t> </a:t>
            </a:r>
            <a:r>
              <a:rPr lang="en-US" altLang="zh-CN" dirty="0"/>
              <a:t>“covariate-value”</a:t>
            </a:r>
            <a:r>
              <a:rPr lang="zh-CN" altLang="en-US" dirty="0"/>
              <a:t> </a:t>
            </a:r>
            <a:r>
              <a:rPr lang="en-US" altLang="zh-CN" dirty="0"/>
              <a:t>pairs,</a:t>
            </a:r>
            <a:r>
              <a:rPr lang="zh-CN" altLang="en-US" dirty="0"/>
              <a:t> </a:t>
            </a:r>
            <a:r>
              <a:rPr lang="en-US" altLang="zh-CN" dirty="0"/>
              <a:t>so</a:t>
            </a:r>
            <a:r>
              <a:rPr lang="zh-CN" altLang="en-US" dirty="0"/>
              <a:t> </a:t>
            </a:r>
            <a:r>
              <a:rPr lang="en-US" altLang="zh-CN" dirty="0"/>
              <a:t>the</a:t>
            </a:r>
            <a:r>
              <a:rPr lang="zh-CN" altLang="en-US" dirty="0"/>
              <a:t> </a:t>
            </a:r>
            <a:r>
              <a:rPr lang="en-US" altLang="zh-CN" dirty="0"/>
              <a:t>potential</a:t>
            </a:r>
            <a:r>
              <a:rPr lang="zh-CN" altLang="en-US" dirty="0"/>
              <a:t> </a:t>
            </a:r>
            <a:r>
              <a:rPr lang="en-US" altLang="zh-CN" dirty="0"/>
              <a:t>feasible</a:t>
            </a:r>
            <a:r>
              <a:rPr lang="zh-CN" altLang="en-US" dirty="0"/>
              <a:t> </a:t>
            </a:r>
            <a:r>
              <a:rPr lang="en-US" altLang="zh-CN" dirty="0"/>
              <a:t>space</a:t>
            </a:r>
            <a:r>
              <a:rPr lang="zh-CN" altLang="en-US" dirty="0"/>
              <a:t> </a:t>
            </a:r>
            <a:r>
              <a:rPr lang="en-US" altLang="zh-CN" dirty="0"/>
              <a:t>is</a:t>
            </a:r>
            <a:r>
              <a:rPr lang="zh-CN" altLang="en-US" dirty="0"/>
              <a:t> </a:t>
            </a:r>
            <a:r>
              <a:rPr lang="en-US" altLang="zh-CN" dirty="0"/>
              <a:t>huge,</a:t>
            </a:r>
            <a:r>
              <a:rPr lang="zh-CN" altLang="en-US" dirty="0"/>
              <a:t> </a:t>
            </a:r>
            <a:r>
              <a:rPr lang="en-US" altLang="zh-CN" dirty="0"/>
              <a:t>which</a:t>
            </a:r>
            <a:r>
              <a:rPr lang="zh-CN" altLang="en-US" dirty="0"/>
              <a:t> </a:t>
            </a:r>
            <a:r>
              <a:rPr lang="en-US" altLang="zh-CN" dirty="0"/>
              <a:t>poses</a:t>
            </a:r>
            <a:r>
              <a:rPr lang="zh-CN" altLang="en-US" dirty="0"/>
              <a:t> </a:t>
            </a:r>
            <a:r>
              <a:rPr lang="en-US" altLang="zh-CN" dirty="0"/>
              <a:t>a</a:t>
            </a:r>
            <a:r>
              <a:rPr lang="zh-CN" altLang="en-US" dirty="0"/>
              <a:t> </a:t>
            </a:r>
            <a:r>
              <a:rPr lang="en-US" altLang="zh-CN" dirty="0"/>
              <a:t>challenge</a:t>
            </a:r>
            <a:r>
              <a:rPr lang="zh-CN" altLang="en-US" dirty="0"/>
              <a:t> </a:t>
            </a:r>
            <a:r>
              <a:rPr lang="en-US" altLang="zh-CN" dirty="0"/>
              <a:t>to</a:t>
            </a:r>
            <a:r>
              <a:rPr lang="zh-CN" altLang="en-US" dirty="0"/>
              <a:t> </a:t>
            </a:r>
            <a:r>
              <a:rPr lang="en-US" altLang="zh-CN" dirty="0"/>
              <a:t>the</a:t>
            </a:r>
            <a:r>
              <a:rPr lang="zh-CN" altLang="en-US" dirty="0"/>
              <a:t> </a:t>
            </a:r>
            <a:r>
              <a:rPr lang="en-US" altLang="zh-CN" dirty="0"/>
              <a:t>computational</a:t>
            </a:r>
            <a:r>
              <a:rPr lang="zh-CN" altLang="en-US" dirty="0"/>
              <a:t> </a:t>
            </a:r>
            <a:r>
              <a:rPr lang="en-US" altLang="zh-CN" dirty="0"/>
              <a:t>efficiency.</a:t>
            </a:r>
            <a:endParaRPr lang="en-US" dirty="0"/>
          </a:p>
          <a:p>
            <a:pPr marL="0" lvl="0" indent="0" algn="l" rtl="0">
              <a:spcBef>
                <a:spcPts val="0"/>
              </a:spcBef>
              <a:spcAft>
                <a:spcPts val="0"/>
              </a:spcAft>
              <a:buClr>
                <a:schemeClr val="dk1"/>
              </a:buClr>
              <a:buSzPts val="1100"/>
              <a:buFont typeface="Arial"/>
              <a:buNone/>
            </a:pPr>
            <a:endParaRPr lang="en-CN" dirty="0"/>
          </a:p>
          <a:p>
            <a:pPr marL="0" lvl="0" indent="0" algn="l" rtl="0">
              <a:spcBef>
                <a:spcPts val="0"/>
              </a:spcBef>
              <a:spcAft>
                <a:spcPts val="0"/>
              </a:spcAft>
              <a:buClr>
                <a:schemeClr val="dk1"/>
              </a:buClr>
              <a:buSzPts val="1100"/>
              <a:buFont typeface="Arial"/>
              <a:buNone/>
            </a:pPr>
            <a:r>
              <a:rPr lang="zh-CN" altLang="en-US" dirty="0"/>
              <a:t>第二，如何高效地从组合爆照的候选子群中找到符合的是不平凡的。</a:t>
            </a:r>
            <a:endParaRPr lang="en-US" dirty="0"/>
          </a:p>
          <a:p>
            <a:pPr marL="0" lvl="0" indent="0" algn="l" rtl="0">
              <a:spcBef>
                <a:spcPts val="0"/>
              </a:spcBef>
              <a:spcAft>
                <a:spcPts val="0"/>
              </a:spcAft>
              <a:buClr>
                <a:schemeClr val="dk1"/>
              </a:buClr>
              <a:buSzPts val="1100"/>
              <a:buFont typeface="Arial"/>
              <a:buNone/>
            </a:pPr>
            <a:r>
              <a:rPr lang="en-US" dirty="0" err="1"/>
              <a:t>子集可以通过</a:t>
            </a:r>
            <a:r>
              <a:rPr lang="zh-CN" altLang="en-US" dirty="0"/>
              <a:t>“</a:t>
            </a:r>
            <a:r>
              <a:rPr lang="en-US" dirty="0" err="1"/>
              <a:t>协变量</a:t>
            </a:r>
            <a:r>
              <a:rPr lang="en-US" altLang="zh-CN" dirty="0"/>
              <a:t>-</a:t>
            </a:r>
            <a:r>
              <a:rPr lang="zh-CN" altLang="en-US" dirty="0"/>
              <a:t>值”</a:t>
            </a:r>
            <a:r>
              <a:rPr lang="en-US" dirty="0"/>
              <a:t> </a:t>
            </a:r>
            <a:r>
              <a:rPr lang="zh-CN" altLang="en-US" dirty="0"/>
              <a:t>对的合取范式来描述，因而潜在可行空间巨大，对计算效率提出了挑战。</a:t>
            </a:r>
            <a:endParaRPr lang="en-US" altLang="zh-CN"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8</a:t>
            </a:fld>
            <a:endParaRPr/>
          </a:p>
        </p:txBody>
      </p:sp>
    </p:spTree>
    <p:extLst>
      <p:ext uri="{BB962C8B-B14F-4D97-AF65-F5344CB8AC3E}">
        <p14:creationId xmlns:p14="http://schemas.microsoft.com/office/powerpoint/2010/main" val="829180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151a130a90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151a130a905_0_6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t>To this end, from</a:t>
            </a:r>
            <a:r>
              <a:rPr lang="zh-CN" altLang="en-US" dirty="0"/>
              <a:t> </a:t>
            </a:r>
            <a:r>
              <a:rPr lang="en-US" altLang="zh-CN" dirty="0"/>
              <a:t>the</a:t>
            </a:r>
            <a:r>
              <a:rPr lang="zh-CN" altLang="en-US" dirty="0"/>
              <a:t> </a:t>
            </a:r>
            <a:r>
              <a:rPr lang="en-US" altLang="zh-CN" dirty="0"/>
              <a:t>perspective</a:t>
            </a:r>
            <a:r>
              <a:rPr lang="zh-CN" altLang="en-US" dirty="0"/>
              <a:t> </a:t>
            </a:r>
            <a:r>
              <a:rPr lang="en-US" altLang="zh-CN" dirty="0"/>
              <a:t>of</a:t>
            </a:r>
            <a:r>
              <a:rPr lang="zh-CN" altLang="en-US" dirty="0"/>
              <a:t> </a:t>
            </a:r>
            <a:r>
              <a:rPr lang="en-US" altLang="zh-CN" dirty="0"/>
              <a:t>unified</a:t>
            </a:r>
            <a:r>
              <a:rPr lang="zh-CN" altLang="en-US" dirty="0"/>
              <a:t> </a:t>
            </a:r>
            <a:r>
              <a:rPr lang="en-US" altLang="zh-CN" dirty="0"/>
              <a:t>optimization,</a:t>
            </a:r>
            <a:r>
              <a:rPr lang="zh-CN" altLang="en-US" dirty="0"/>
              <a:t> </a:t>
            </a:r>
            <a:r>
              <a:rPr lang="en-US" dirty="0"/>
              <a:t>we first model causal rule learning as a multi-objective discrete optimization problem</a:t>
            </a:r>
            <a:r>
              <a:rPr lang="en-US" altLang="zh-CN" dirty="0"/>
              <a:t>.</a:t>
            </a:r>
          </a:p>
          <a:p>
            <a:pPr marL="0" lvl="0" indent="0" algn="l" rtl="0">
              <a:spcBef>
                <a:spcPts val="0"/>
              </a:spcBef>
              <a:spcAft>
                <a:spcPts val="0"/>
              </a:spcAft>
              <a:buClr>
                <a:schemeClr val="dk1"/>
              </a:buClr>
              <a:buSzPts val="1100"/>
              <a:buFont typeface="Arial"/>
              <a:buNone/>
            </a:pPr>
            <a:endParaRPr lang="en-US" dirty="0"/>
          </a:p>
          <a:p>
            <a:pPr marL="0" lvl="0" indent="0" algn="l" rtl="0">
              <a:spcBef>
                <a:spcPts val="0"/>
              </a:spcBef>
              <a:spcAft>
                <a:spcPts val="0"/>
              </a:spcAft>
              <a:buClr>
                <a:schemeClr val="dk1"/>
              </a:buClr>
              <a:buSzPts val="1100"/>
              <a:buFont typeface="Arial"/>
              <a:buNone/>
            </a:pPr>
            <a:r>
              <a:rPr lang="en-US" dirty="0" err="1"/>
              <a:t>为此</a:t>
            </a:r>
            <a:r>
              <a:rPr lang="zh-CN" altLang="en-US" dirty="0"/>
              <a:t>，我们首先从统一优化的视角出发，将因果规则学习建模成了一个多目标的离散优化问题</a:t>
            </a:r>
            <a:endParaRPr dirty="0"/>
          </a:p>
        </p:txBody>
      </p:sp>
      <p:sp>
        <p:nvSpPr>
          <p:cNvPr id="174" name="Google Shape;174;g151a130a905_0_6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ltLang="zh-C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17"/>
        <p:cNvGrpSpPr/>
        <p:nvPr/>
      </p:nvGrpSpPr>
      <p:grpSpPr>
        <a:xfrm>
          <a:off x="0" y="0"/>
          <a:ext cx="0" cy="0"/>
          <a:chOff x="0" y="0"/>
          <a:chExt cx="0" cy="0"/>
        </a:xfrm>
      </p:grpSpPr>
      <p:sp>
        <p:nvSpPr>
          <p:cNvPr id="18" name="Google Shape;18;p2"/>
          <p:cNvSpPr/>
          <p:nvPr/>
        </p:nvSpPr>
        <p:spPr>
          <a:xfrm>
            <a:off x="0" y="0"/>
            <a:ext cx="12192000" cy="4064000"/>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19" name="Google Shape;19;p2"/>
          <p:cNvSpPr txBox="1">
            <a:spLocks noGrp="1"/>
          </p:cNvSpPr>
          <p:nvPr>
            <p:ph type="ctrTitle"/>
          </p:nvPr>
        </p:nvSpPr>
        <p:spPr>
          <a:xfrm>
            <a:off x="383058" y="1481933"/>
            <a:ext cx="11366155" cy="2387600"/>
          </a:xfrm>
          <a:prstGeom prst="rect">
            <a:avLst/>
          </a:prstGeom>
          <a:noFill/>
          <a:ln>
            <a:noFill/>
          </a:ln>
        </p:spPr>
        <p:txBody>
          <a:bodyPr spcFirstLastPara="1" wrap="square" lIns="91425" tIns="45700" rIns="91425" bIns="45700" anchor="b" anchorCtr="0">
            <a:normAutofit/>
          </a:bodyPr>
          <a:lstStyle>
            <a:lvl1pPr lvl="0" algn="r">
              <a:lnSpc>
                <a:spcPct val="90000"/>
              </a:lnSpc>
              <a:spcBef>
                <a:spcPts val="0"/>
              </a:spcBef>
              <a:spcAft>
                <a:spcPts val="0"/>
              </a:spcAft>
              <a:buClr>
                <a:schemeClr val="lt1"/>
              </a:buClr>
              <a:buSzPts val="4400"/>
              <a:buFont typeface="Times New Roman"/>
              <a:buNone/>
              <a:defRPr sz="4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2"/>
          <p:cNvSpPr txBox="1">
            <a:spLocks noGrp="1"/>
          </p:cNvSpPr>
          <p:nvPr>
            <p:ph type="subTitle" idx="1"/>
          </p:nvPr>
        </p:nvSpPr>
        <p:spPr>
          <a:xfrm>
            <a:off x="5334000" y="4377533"/>
            <a:ext cx="6415214" cy="1424780"/>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rgbClr val="536589"/>
              </a:buClr>
              <a:buSzPts val="2400"/>
              <a:buNone/>
              <a:defRPr sz="2400">
                <a:solidFill>
                  <a:srgbClr val="536589"/>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21" name="Google Shape;21;p2"/>
          <p:cNvPicPr preferRelativeResize="0"/>
          <p:nvPr/>
        </p:nvPicPr>
        <p:blipFill rotWithShape="1">
          <a:blip r:embed="rId2">
            <a:alphaModFix/>
          </a:blip>
          <a:srcRect/>
          <a:stretch/>
        </p:blipFill>
        <p:spPr>
          <a:xfrm>
            <a:off x="275773" y="297779"/>
            <a:ext cx="2954919" cy="870621"/>
          </a:xfrm>
          <a:prstGeom prst="rect">
            <a:avLst/>
          </a:prstGeom>
          <a:noFill/>
          <a:ln>
            <a:noFill/>
          </a:ln>
        </p:spPr>
      </p:pic>
      <p:sp>
        <p:nvSpPr>
          <p:cNvPr id="22" name="Google Shape;22;p2"/>
          <p:cNvSpPr/>
          <p:nvPr/>
        </p:nvSpPr>
        <p:spPr>
          <a:xfrm>
            <a:off x="0" y="4149725"/>
            <a:ext cx="8020051" cy="5715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23" name="Google Shape;23;p2"/>
          <p:cNvSpPr/>
          <p:nvPr/>
        </p:nvSpPr>
        <p:spPr>
          <a:xfrm>
            <a:off x="8098368" y="4149725"/>
            <a:ext cx="4093633" cy="57150"/>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24" name="Google Shape;24;p2"/>
          <p:cNvSpPr txBox="1">
            <a:spLocks noGrp="1"/>
          </p:cNvSpPr>
          <p:nvPr>
            <p:ph type="dt" idx="10"/>
          </p:nvPr>
        </p:nvSpPr>
        <p:spPr>
          <a:xfrm>
            <a:off x="8117014" y="634881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
          <p:cNvSpPr txBox="1">
            <a:spLocks noGrp="1"/>
          </p:cNvSpPr>
          <p:nvPr>
            <p:ph type="sldNum" idx="12"/>
          </p:nvPr>
        </p:nvSpPr>
        <p:spPr>
          <a:xfrm>
            <a:off x="11025314" y="6348817"/>
            <a:ext cx="7239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23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3"/>
          <p:cNvSpPr txBox="1">
            <a:spLocks noGrp="1"/>
          </p:cNvSpPr>
          <p:nvPr>
            <p:ph type="body" idx="1"/>
          </p:nvPr>
        </p:nvSpPr>
        <p:spPr>
          <a:xfrm>
            <a:off x="450850" y="948531"/>
            <a:ext cx="11290200" cy="49611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1000"/>
              </a:spcBef>
              <a:spcAft>
                <a:spcPts val="0"/>
              </a:spcAft>
              <a:buClr>
                <a:schemeClr val="dk1"/>
              </a:buClr>
              <a:buSzPts val="1800"/>
              <a:buChar char="•"/>
              <a:defRPr/>
            </a:lvl1pPr>
            <a:lvl2pPr marL="914400" lvl="1" indent="-342900" algn="l">
              <a:lnSpc>
                <a:spcPct val="115000"/>
              </a:lnSpc>
              <a:spcBef>
                <a:spcPts val="500"/>
              </a:spcBef>
              <a:spcAft>
                <a:spcPts val="0"/>
              </a:spcAft>
              <a:buClr>
                <a:schemeClr val="dk1"/>
              </a:buClr>
              <a:buSzPts val="1800"/>
              <a:buChar char="•"/>
              <a:defRPr/>
            </a:lvl2pPr>
            <a:lvl3pPr marL="1371600" lvl="2" indent="-342900" algn="l">
              <a:lnSpc>
                <a:spcPct val="115000"/>
              </a:lnSpc>
              <a:spcBef>
                <a:spcPts val="500"/>
              </a:spcBef>
              <a:spcAft>
                <a:spcPts val="0"/>
              </a:spcAft>
              <a:buClr>
                <a:schemeClr val="dk1"/>
              </a:buClr>
              <a:buSzPts val="1800"/>
              <a:buChar char="•"/>
              <a:defRPr/>
            </a:lvl3pPr>
            <a:lvl4pPr marL="1828800" lvl="3" indent="-342900" algn="l">
              <a:lnSpc>
                <a:spcPct val="115000"/>
              </a:lnSpc>
              <a:spcBef>
                <a:spcPts val="500"/>
              </a:spcBef>
              <a:spcAft>
                <a:spcPts val="0"/>
              </a:spcAft>
              <a:buClr>
                <a:schemeClr val="dk1"/>
              </a:buClr>
              <a:buSzPts val="1800"/>
              <a:buChar char="•"/>
              <a:defRPr/>
            </a:lvl4pPr>
            <a:lvl5pPr marL="2286000" lvl="4" indent="-342900" algn="l">
              <a:lnSpc>
                <a:spcPct val="115000"/>
              </a:lnSpc>
              <a:spcBef>
                <a:spcPts val="500"/>
              </a:spcBef>
              <a:spcAft>
                <a:spcPts val="0"/>
              </a:spcAft>
              <a:buClr>
                <a:schemeClr val="dk1"/>
              </a:buClr>
              <a:buSzPts val="1800"/>
              <a:buChar char="•"/>
              <a:defRPr/>
            </a:lvl5pPr>
            <a:lvl6pPr marL="2743200" lvl="5" indent="-342900" algn="l">
              <a:lnSpc>
                <a:spcPct val="115000"/>
              </a:lnSpc>
              <a:spcBef>
                <a:spcPts val="500"/>
              </a:spcBef>
              <a:spcAft>
                <a:spcPts val="0"/>
              </a:spcAft>
              <a:buClr>
                <a:schemeClr val="dk1"/>
              </a:buClr>
              <a:buSzPts val="1800"/>
              <a:buChar char="•"/>
              <a:defRPr/>
            </a:lvl6pPr>
            <a:lvl7pPr marL="3200400" lvl="6" indent="-342900" algn="l">
              <a:lnSpc>
                <a:spcPct val="115000"/>
              </a:lnSpc>
              <a:spcBef>
                <a:spcPts val="500"/>
              </a:spcBef>
              <a:spcAft>
                <a:spcPts val="0"/>
              </a:spcAft>
              <a:buClr>
                <a:schemeClr val="dk1"/>
              </a:buClr>
              <a:buSzPts val="1800"/>
              <a:buChar char="•"/>
              <a:defRPr/>
            </a:lvl7pPr>
            <a:lvl8pPr marL="3657600" lvl="7" indent="-342900" algn="l">
              <a:lnSpc>
                <a:spcPct val="115000"/>
              </a:lnSpc>
              <a:spcBef>
                <a:spcPts val="500"/>
              </a:spcBef>
              <a:spcAft>
                <a:spcPts val="0"/>
              </a:spcAft>
              <a:buClr>
                <a:schemeClr val="dk1"/>
              </a:buClr>
              <a:buSzPts val="1800"/>
              <a:buChar char="•"/>
              <a:defRPr/>
            </a:lvl8pPr>
            <a:lvl9pPr marL="4114800" lvl="8" indent="-342900" algn="l">
              <a:lnSpc>
                <a:spcPct val="115000"/>
              </a:lnSpc>
              <a:spcBef>
                <a:spcPts val="500"/>
              </a:spcBef>
              <a:spcAft>
                <a:spcPts val="0"/>
              </a:spcAft>
              <a:buClr>
                <a:schemeClr val="dk1"/>
              </a:buClr>
              <a:buSzPts val="1800"/>
              <a:buChar char="•"/>
              <a:defRPr/>
            </a:lvl9pPr>
          </a:lstStyle>
          <a:p>
            <a:endParaRPr/>
          </a:p>
        </p:txBody>
      </p:sp>
      <p:sp>
        <p:nvSpPr>
          <p:cNvPr id="29" name="Google Shape;29;p3"/>
          <p:cNvSpPr txBox="1">
            <a:spLocks noGrp="1"/>
          </p:cNvSpPr>
          <p:nvPr>
            <p:ph type="dt" idx="10"/>
          </p:nvPr>
        </p:nvSpPr>
        <p:spPr>
          <a:xfrm>
            <a:off x="8117014" y="634881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3"/>
          <p:cNvSpPr txBox="1">
            <a:spLocks noGrp="1"/>
          </p:cNvSpPr>
          <p:nvPr>
            <p:ph type="sldNum" idx="12"/>
          </p:nvPr>
        </p:nvSpPr>
        <p:spPr>
          <a:xfrm>
            <a:off x="11025314" y="6348817"/>
            <a:ext cx="7239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31" name="Google Shape;31;p3"/>
          <p:cNvSpPr/>
          <p:nvPr/>
        </p:nvSpPr>
        <p:spPr>
          <a:xfrm>
            <a:off x="0" y="82475"/>
            <a:ext cx="372600" cy="560400"/>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sp>
        <p:nvSpPr>
          <p:cNvPr id="32" name="Google Shape;32;p3"/>
          <p:cNvSpPr/>
          <p:nvPr/>
        </p:nvSpPr>
        <p:spPr>
          <a:xfrm>
            <a:off x="0" y="722100"/>
            <a:ext cx="8020200" cy="5730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33" name="Google Shape;33;p3"/>
          <p:cNvSpPr/>
          <p:nvPr/>
        </p:nvSpPr>
        <p:spPr>
          <a:xfrm>
            <a:off x="8098368" y="722100"/>
            <a:ext cx="4093500" cy="57300"/>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450850" y="262038"/>
            <a:ext cx="11290300" cy="738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4"/>
          <p:cNvSpPr txBox="1">
            <a:spLocks noGrp="1"/>
          </p:cNvSpPr>
          <p:nvPr>
            <p:ph type="body" idx="1"/>
          </p:nvPr>
        </p:nvSpPr>
        <p:spPr>
          <a:xfrm>
            <a:off x="450850" y="1244600"/>
            <a:ext cx="5530850" cy="49784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1000"/>
              </a:spcBef>
              <a:spcAft>
                <a:spcPts val="0"/>
              </a:spcAft>
              <a:buClr>
                <a:schemeClr val="dk1"/>
              </a:buClr>
              <a:buSzPts val="1800"/>
              <a:buChar char="•"/>
              <a:defRPr/>
            </a:lvl1pPr>
            <a:lvl2pPr marL="914400" lvl="1" indent="-342900" algn="l">
              <a:lnSpc>
                <a:spcPct val="115000"/>
              </a:lnSpc>
              <a:spcBef>
                <a:spcPts val="500"/>
              </a:spcBef>
              <a:spcAft>
                <a:spcPts val="0"/>
              </a:spcAft>
              <a:buClr>
                <a:schemeClr val="dk1"/>
              </a:buClr>
              <a:buSzPts val="1800"/>
              <a:buChar char="•"/>
              <a:defRPr/>
            </a:lvl2pPr>
            <a:lvl3pPr marL="1371600" lvl="2" indent="-342900" algn="l">
              <a:lnSpc>
                <a:spcPct val="115000"/>
              </a:lnSpc>
              <a:spcBef>
                <a:spcPts val="500"/>
              </a:spcBef>
              <a:spcAft>
                <a:spcPts val="0"/>
              </a:spcAft>
              <a:buClr>
                <a:schemeClr val="dk1"/>
              </a:buClr>
              <a:buSzPts val="1800"/>
              <a:buChar char="•"/>
              <a:defRPr/>
            </a:lvl3pPr>
            <a:lvl4pPr marL="1828800" lvl="3" indent="-342900" algn="l">
              <a:lnSpc>
                <a:spcPct val="115000"/>
              </a:lnSpc>
              <a:spcBef>
                <a:spcPts val="500"/>
              </a:spcBef>
              <a:spcAft>
                <a:spcPts val="0"/>
              </a:spcAft>
              <a:buClr>
                <a:schemeClr val="dk1"/>
              </a:buClr>
              <a:buSzPts val="1800"/>
              <a:buChar char="•"/>
              <a:defRPr/>
            </a:lvl4pPr>
            <a:lvl5pPr marL="2286000" lvl="4" indent="-342900" algn="l">
              <a:lnSpc>
                <a:spcPct val="115000"/>
              </a:lnSpc>
              <a:spcBef>
                <a:spcPts val="500"/>
              </a:spcBef>
              <a:spcAft>
                <a:spcPts val="0"/>
              </a:spcAft>
              <a:buClr>
                <a:schemeClr val="dk1"/>
              </a:buClr>
              <a:buSzPts val="1800"/>
              <a:buChar char="•"/>
              <a:defRPr/>
            </a:lvl5pPr>
            <a:lvl6pPr marL="2743200" lvl="5" indent="-342900" algn="l">
              <a:lnSpc>
                <a:spcPct val="115000"/>
              </a:lnSpc>
              <a:spcBef>
                <a:spcPts val="500"/>
              </a:spcBef>
              <a:spcAft>
                <a:spcPts val="0"/>
              </a:spcAft>
              <a:buClr>
                <a:schemeClr val="dk1"/>
              </a:buClr>
              <a:buSzPts val="1800"/>
              <a:buChar char="•"/>
              <a:defRPr/>
            </a:lvl6pPr>
            <a:lvl7pPr marL="3200400" lvl="6" indent="-342900" algn="l">
              <a:lnSpc>
                <a:spcPct val="115000"/>
              </a:lnSpc>
              <a:spcBef>
                <a:spcPts val="500"/>
              </a:spcBef>
              <a:spcAft>
                <a:spcPts val="0"/>
              </a:spcAft>
              <a:buClr>
                <a:schemeClr val="dk1"/>
              </a:buClr>
              <a:buSzPts val="1800"/>
              <a:buChar char="•"/>
              <a:defRPr/>
            </a:lvl7pPr>
            <a:lvl8pPr marL="3657600" lvl="7" indent="-342900" algn="l">
              <a:lnSpc>
                <a:spcPct val="115000"/>
              </a:lnSpc>
              <a:spcBef>
                <a:spcPts val="500"/>
              </a:spcBef>
              <a:spcAft>
                <a:spcPts val="0"/>
              </a:spcAft>
              <a:buClr>
                <a:schemeClr val="dk1"/>
              </a:buClr>
              <a:buSzPts val="1800"/>
              <a:buChar char="•"/>
              <a:defRPr/>
            </a:lvl8pPr>
            <a:lvl9pPr marL="4114800" lvl="8" indent="-342900" algn="l">
              <a:lnSpc>
                <a:spcPct val="115000"/>
              </a:lnSpc>
              <a:spcBef>
                <a:spcPts val="500"/>
              </a:spcBef>
              <a:spcAft>
                <a:spcPts val="0"/>
              </a:spcAft>
              <a:buClr>
                <a:schemeClr val="dk1"/>
              </a:buClr>
              <a:buSzPts val="1800"/>
              <a:buChar char="•"/>
              <a:defRPr/>
            </a:lvl9pPr>
          </a:lstStyle>
          <a:p>
            <a:endParaRPr/>
          </a:p>
        </p:txBody>
      </p:sp>
      <p:sp>
        <p:nvSpPr>
          <p:cNvPr id="37" name="Google Shape;37;p4"/>
          <p:cNvSpPr txBox="1">
            <a:spLocks noGrp="1"/>
          </p:cNvSpPr>
          <p:nvPr>
            <p:ph type="body" idx="2"/>
          </p:nvPr>
        </p:nvSpPr>
        <p:spPr>
          <a:xfrm>
            <a:off x="6210302" y="1244600"/>
            <a:ext cx="5530850" cy="49784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1000"/>
              </a:spcBef>
              <a:spcAft>
                <a:spcPts val="0"/>
              </a:spcAft>
              <a:buClr>
                <a:schemeClr val="dk1"/>
              </a:buClr>
              <a:buSzPts val="1800"/>
              <a:buChar char="•"/>
              <a:defRPr/>
            </a:lvl1pPr>
            <a:lvl2pPr marL="914400" lvl="1" indent="-342900" algn="l">
              <a:lnSpc>
                <a:spcPct val="115000"/>
              </a:lnSpc>
              <a:spcBef>
                <a:spcPts val="500"/>
              </a:spcBef>
              <a:spcAft>
                <a:spcPts val="0"/>
              </a:spcAft>
              <a:buClr>
                <a:schemeClr val="dk1"/>
              </a:buClr>
              <a:buSzPts val="1800"/>
              <a:buChar char="•"/>
              <a:defRPr/>
            </a:lvl2pPr>
            <a:lvl3pPr marL="1371600" lvl="2" indent="-342900" algn="l">
              <a:lnSpc>
                <a:spcPct val="115000"/>
              </a:lnSpc>
              <a:spcBef>
                <a:spcPts val="500"/>
              </a:spcBef>
              <a:spcAft>
                <a:spcPts val="0"/>
              </a:spcAft>
              <a:buClr>
                <a:schemeClr val="dk1"/>
              </a:buClr>
              <a:buSzPts val="1800"/>
              <a:buChar char="•"/>
              <a:defRPr/>
            </a:lvl3pPr>
            <a:lvl4pPr marL="1828800" lvl="3" indent="-342900" algn="l">
              <a:lnSpc>
                <a:spcPct val="115000"/>
              </a:lnSpc>
              <a:spcBef>
                <a:spcPts val="500"/>
              </a:spcBef>
              <a:spcAft>
                <a:spcPts val="0"/>
              </a:spcAft>
              <a:buClr>
                <a:schemeClr val="dk1"/>
              </a:buClr>
              <a:buSzPts val="1800"/>
              <a:buChar char="•"/>
              <a:defRPr/>
            </a:lvl4pPr>
            <a:lvl5pPr marL="2286000" lvl="4" indent="-342900" algn="l">
              <a:lnSpc>
                <a:spcPct val="115000"/>
              </a:lnSpc>
              <a:spcBef>
                <a:spcPts val="500"/>
              </a:spcBef>
              <a:spcAft>
                <a:spcPts val="0"/>
              </a:spcAft>
              <a:buClr>
                <a:schemeClr val="dk1"/>
              </a:buClr>
              <a:buSzPts val="1800"/>
              <a:buChar char="•"/>
              <a:defRPr/>
            </a:lvl5pPr>
            <a:lvl6pPr marL="2743200" lvl="5" indent="-342900" algn="l">
              <a:lnSpc>
                <a:spcPct val="115000"/>
              </a:lnSpc>
              <a:spcBef>
                <a:spcPts val="500"/>
              </a:spcBef>
              <a:spcAft>
                <a:spcPts val="0"/>
              </a:spcAft>
              <a:buClr>
                <a:schemeClr val="dk1"/>
              </a:buClr>
              <a:buSzPts val="1800"/>
              <a:buChar char="•"/>
              <a:defRPr/>
            </a:lvl6pPr>
            <a:lvl7pPr marL="3200400" lvl="6" indent="-342900" algn="l">
              <a:lnSpc>
                <a:spcPct val="115000"/>
              </a:lnSpc>
              <a:spcBef>
                <a:spcPts val="500"/>
              </a:spcBef>
              <a:spcAft>
                <a:spcPts val="0"/>
              </a:spcAft>
              <a:buClr>
                <a:schemeClr val="dk1"/>
              </a:buClr>
              <a:buSzPts val="1800"/>
              <a:buChar char="•"/>
              <a:defRPr/>
            </a:lvl7pPr>
            <a:lvl8pPr marL="3657600" lvl="7" indent="-342900" algn="l">
              <a:lnSpc>
                <a:spcPct val="115000"/>
              </a:lnSpc>
              <a:spcBef>
                <a:spcPts val="500"/>
              </a:spcBef>
              <a:spcAft>
                <a:spcPts val="0"/>
              </a:spcAft>
              <a:buClr>
                <a:schemeClr val="dk1"/>
              </a:buClr>
              <a:buSzPts val="1800"/>
              <a:buChar char="•"/>
              <a:defRPr/>
            </a:lvl8pPr>
            <a:lvl9pPr marL="4114800" lvl="8" indent="-342900" algn="l">
              <a:lnSpc>
                <a:spcPct val="115000"/>
              </a:lnSpc>
              <a:spcBef>
                <a:spcPts val="500"/>
              </a:spcBef>
              <a:spcAft>
                <a:spcPts val="0"/>
              </a:spcAft>
              <a:buClr>
                <a:schemeClr val="dk1"/>
              </a:buClr>
              <a:buSzPts val="1800"/>
              <a:buChar char="•"/>
              <a:defRPr/>
            </a:lvl9pPr>
          </a:lstStyle>
          <a:p>
            <a:endParaRPr/>
          </a:p>
        </p:txBody>
      </p:sp>
      <p:sp>
        <p:nvSpPr>
          <p:cNvPr id="38" name="Google Shape;38;p4"/>
          <p:cNvSpPr txBox="1">
            <a:spLocks noGrp="1"/>
          </p:cNvSpPr>
          <p:nvPr>
            <p:ph type="dt" idx="10"/>
          </p:nvPr>
        </p:nvSpPr>
        <p:spPr>
          <a:xfrm>
            <a:off x="8117014" y="634881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
          <p:cNvSpPr txBox="1">
            <a:spLocks noGrp="1"/>
          </p:cNvSpPr>
          <p:nvPr>
            <p:ph type="sldNum" idx="12"/>
          </p:nvPr>
        </p:nvSpPr>
        <p:spPr>
          <a:xfrm>
            <a:off x="11025314" y="6348817"/>
            <a:ext cx="7239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zh-CN"/>
              <a:t>‹#›</a:t>
            </a:fld>
            <a:endParaRPr/>
          </a:p>
        </p:txBody>
      </p:sp>
      <p:sp>
        <p:nvSpPr>
          <p:cNvPr id="40" name="Google Shape;40;p4"/>
          <p:cNvSpPr/>
          <p:nvPr/>
        </p:nvSpPr>
        <p:spPr>
          <a:xfrm>
            <a:off x="0" y="234887"/>
            <a:ext cx="372535" cy="792489"/>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sp>
        <p:nvSpPr>
          <p:cNvPr id="41" name="Google Shape;41;p4"/>
          <p:cNvSpPr/>
          <p:nvPr/>
        </p:nvSpPr>
        <p:spPr>
          <a:xfrm>
            <a:off x="0" y="1094293"/>
            <a:ext cx="8020051" cy="57150"/>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
        <p:nvSpPr>
          <p:cNvPr id="42" name="Google Shape;42;p4"/>
          <p:cNvSpPr/>
          <p:nvPr/>
        </p:nvSpPr>
        <p:spPr>
          <a:xfrm>
            <a:off x="8098368" y="1094293"/>
            <a:ext cx="4093633" cy="57150"/>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自定义版式">
  <p:cSld name="自定义版式">
    <p:spTree>
      <p:nvGrpSpPr>
        <p:cNvPr id="1" name="Shape 43"/>
        <p:cNvGrpSpPr/>
        <p:nvPr/>
      </p:nvGrpSpPr>
      <p:grpSpPr>
        <a:xfrm>
          <a:off x="0" y="0"/>
          <a:ext cx="0" cy="0"/>
          <a:chOff x="0" y="0"/>
          <a:chExt cx="0" cy="0"/>
        </a:xfrm>
      </p:grpSpPr>
      <p:grpSp>
        <p:nvGrpSpPr>
          <p:cNvPr id="44" name="Google Shape;44;p5"/>
          <p:cNvGrpSpPr/>
          <p:nvPr/>
        </p:nvGrpSpPr>
        <p:grpSpPr>
          <a:xfrm>
            <a:off x="0" y="3443858"/>
            <a:ext cx="12191999" cy="57150"/>
            <a:chOff x="30834" y="1305568"/>
            <a:chExt cx="8816454" cy="66133"/>
          </a:xfrm>
        </p:grpSpPr>
        <p:sp>
          <p:nvSpPr>
            <p:cNvPr id="45" name="Google Shape;45;p5"/>
            <p:cNvSpPr/>
            <p:nvPr/>
          </p:nvSpPr>
          <p:spPr>
            <a:xfrm>
              <a:off x="30834" y="1305568"/>
              <a:ext cx="5799574" cy="66133"/>
            </a:xfrm>
            <a:prstGeom prst="rect">
              <a:avLst/>
            </a:prstGeom>
            <a:solidFill>
              <a:srgbClr val="BFBFB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sp>
          <p:nvSpPr>
            <p:cNvPr id="46" name="Google Shape;46;p5"/>
            <p:cNvSpPr/>
            <p:nvPr/>
          </p:nvSpPr>
          <p:spPr>
            <a:xfrm>
              <a:off x="5887041" y="1305568"/>
              <a:ext cx="2960247" cy="66133"/>
            </a:xfrm>
            <a:prstGeom prst="rect">
              <a:avLst/>
            </a:prstGeom>
            <a:solidFill>
              <a:srgbClr val="00468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grpSp>
      <p:sp>
        <p:nvSpPr>
          <p:cNvPr id="47" name="Google Shape;47;p5"/>
          <p:cNvSpPr/>
          <p:nvPr/>
        </p:nvSpPr>
        <p:spPr>
          <a:xfrm>
            <a:off x="0" y="3560659"/>
            <a:ext cx="12192000" cy="3297341"/>
          </a:xfrm>
          <a:prstGeom prst="rect">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rgbClr val="FFFFFF"/>
              </a:solidFill>
              <a:latin typeface="Times New Roman"/>
              <a:ea typeface="Times New Roman"/>
              <a:cs typeface="Times New Roman"/>
              <a:sym typeface="Times New Roman"/>
            </a:endParaRPr>
          </a:p>
        </p:txBody>
      </p:sp>
      <p:sp>
        <p:nvSpPr>
          <p:cNvPr id="48" name="Google Shape;48;p5"/>
          <p:cNvSpPr txBox="1">
            <a:spLocks noGrp="1"/>
          </p:cNvSpPr>
          <p:nvPr>
            <p:ph type="title"/>
          </p:nvPr>
        </p:nvSpPr>
        <p:spPr>
          <a:xfrm>
            <a:off x="450850" y="2420478"/>
            <a:ext cx="11290300" cy="738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36589"/>
              </a:buClr>
              <a:buSzPts val="4400"/>
              <a:buFont typeface="Times New Roman"/>
              <a:buNone/>
              <a:defRPr sz="4400" b="1">
                <a:solidFill>
                  <a:srgbClr val="53658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dt" idx="10"/>
          </p:nvPr>
        </p:nvSpPr>
        <p:spPr>
          <a:xfrm>
            <a:off x="8117014" y="6348817"/>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sldNum" idx="12"/>
          </p:nvPr>
        </p:nvSpPr>
        <p:spPr>
          <a:xfrm>
            <a:off x="11025314" y="6348817"/>
            <a:ext cx="7239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Times New Roman"/>
                <a:ea typeface="Times New Roman"/>
                <a:cs typeface="Times New Roman"/>
                <a:sym typeface="Times New Roman"/>
              </a:defRPr>
            </a:lvl1pPr>
            <a:lvl2pPr marL="0" lvl="1" indent="0" algn="r">
              <a:spcBef>
                <a:spcPts val="0"/>
              </a:spcBef>
              <a:buNone/>
              <a:defRPr sz="1200" b="0" i="0" u="none" strike="noStrike" cap="none">
                <a:solidFill>
                  <a:schemeClr val="lt1"/>
                </a:solidFill>
                <a:latin typeface="Times New Roman"/>
                <a:ea typeface="Times New Roman"/>
                <a:cs typeface="Times New Roman"/>
                <a:sym typeface="Times New Roman"/>
              </a:defRPr>
            </a:lvl2pPr>
            <a:lvl3pPr marL="0" lvl="2" indent="0" algn="r">
              <a:spcBef>
                <a:spcPts val="0"/>
              </a:spcBef>
              <a:buNone/>
              <a:defRPr sz="1200" b="0" i="0" u="none" strike="noStrike" cap="none">
                <a:solidFill>
                  <a:schemeClr val="lt1"/>
                </a:solidFill>
                <a:latin typeface="Times New Roman"/>
                <a:ea typeface="Times New Roman"/>
                <a:cs typeface="Times New Roman"/>
                <a:sym typeface="Times New Roman"/>
              </a:defRPr>
            </a:lvl3pPr>
            <a:lvl4pPr marL="0" lvl="3" indent="0" algn="r">
              <a:spcBef>
                <a:spcPts val="0"/>
              </a:spcBef>
              <a:buNone/>
              <a:defRPr sz="1200" b="0" i="0" u="none" strike="noStrike" cap="none">
                <a:solidFill>
                  <a:schemeClr val="lt1"/>
                </a:solidFill>
                <a:latin typeface="Times New Roman"/>
                <a:ea typeface="Times New Roman"/>
                <a:cs typeface="Times New Roman"/>
                <a:sym typeface="Times New Roman"/>
              </a:defRPr>
            </a:lvl4pPr>
            <a:lvl5pPr marL="0" lvl="4" indent="0" algn="r">
              <a:spcBef>
                <a:spcPts val="0"/>
              </a:spcBef>
              <a:buNone/>
              <a:defRPr sz="1200" b="0" i="0" u="none" strike="noStrike" cap="none">
                <a:solidFill>
                  <a:schemeClr val="lt1"/>
                </a:solidFill>
                <a:latin typeface="Times New Roman"/>
                <a:ea typeface="Times New Roman"/>
                <a:cs typeface="Times New Roman"/>
                <a:sym typeface="Times New Roman"/>
              </a:defRPr>
            </a:lvl5pPr>
            <a:lvl6pPr marL="0" lvl="5" indent="0" algn="r">
              <a:spcBef>
                <a:spcPts val="0"/>
              </a:spcBef>
              <a:buNone/>
              <a:defRPr sz="1200" b="0" i="0" u="none" strike="noStrike" cap="none">
                <a:solidFill>
                  <a:schemeClr val="lt1"/>
                </a:solidFill>
                <a:latin typeface="Times New Roman"/>
                <a:ea typeface="Times New Roman"/>
                <a:cs typeface="Times New Roman"/>
                <a:sym typeface="Times New Roman"/>
              </a:defRPr>
            </a:lvl6pPr>
            <a:lvl7pPr marL="0" lvl="6" indent="0" algn="r">
              <a:spcBef>
                <a:spcPts val="0"/>
              </a:spcBef>
              <a:buNone/>
              <a:defRPr sz="1200" b="0" i="0" u="none" strike="noStrike" cap="none">
                <a:solidFill>
                  <a:schemeClr val="lt1"/>
                </a:solidFill>
                <a:latin typeface="Times New Roman"/>
                <a:ea typeface="Times New Roman"/>
                <a:cs typeface="Times New Roman"/>
                <a:sym typeface="Times New Roman"/>
              </a:defRPr>
            </a:lvl7pPr>
            <a:lvl8pPr marL="0" lvl="7" indent="0" algn="r">
              <a:spcBef>
                <a:spcPts val="0"/>
              </a:spcBef>
              <a:buNone/>
              <a:defRPr sz="1200" b="0" i="0" u="none" strike="noStrike" cap="none">
                <a:solidFill>
                  <a:schemeClr val="lt1"/>
                </a:solidFill>
                <a:latin typeface="Times New Roman"/>
                <a:ea typeface="Times New Roman"/>
                <a:cs typeface="Times New Roman"/>
                <a:sym typeface="Times New Roman"/>
              </a:defRPr>
            </a:lvl8pPr>
            <a:lvl9pPr marL="0" lvl="8" indent="0" algn="r">
              <a:spcBef>
                <a:spcPts val="0"/>
              </a:spcBef>
              <a:buNone/>
              <a:defRPr sz="1200" b="0" i="0" u="none" strike="noStrike" cap="none">
                <a:solidFill>
                  <a:schemeClr val="lt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zh-CN"/>
              <a:t>‹#›</a:t>
            </a:fld>
            <a:endParaRPr/>
          </a:p>
        </p:txBody>
      </p:sp>
      <p:sp>
        <p:nvSpPr>
          <p:cNvPr id="51" name="Google Shape;51;p5"/>
          <p:cNvSpPr txBox="1">
            <a:spLocks noGrp="1"/>
          </p:cNvSpPr>
          <p:nvPr>
            <p:ph type="subTitle" idx="1"/>
          </p:nvPr>
        </p:nvSpPr>
        <p:spPr>
          <a:xfrm>
            <a:off x="4972050" y="3784549"/>
            <a:ext cx="6769100" cy="1424780"/>
          </a:xfrm>
          <a:prstGeom prst="rect">
            <a:avLst/>
          </a:prstGeom>
          <a:noFill/>
          <a:ln>
            <a:noFill/>
          </a:ln>
        </p:spPr>
        <p:txBody>
          <a:bodyPr spcFirstLastPara="1" wrap="square" lIns="91425" tIns="45700" rIns="91425" bIns="45700" anchor="t" anchorCtr="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2" name="Google Shape;52;p5"/>
          <p:cNvSpPr txBox="1"/>
          <p:nvPr/>
        </p:nvSpPr>
        <p:spPr>
          <a:xfrm>
            <a:off x="938011" y="6392880"/>
            <a:ext cx="583037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zh-CN" sz="1200" b="0" i="0" u="none" strike="noStrike" cap="none">
                <a:solidFill>
                  <a:schemeClr val="lt1"/>
                </a:solidFill>
                <a:latin typeface="Times New Roman"/>
                <a:ea typeface="Times New Roman"/>
                <a:cs typeface="Times New Roman"/>
                <a:sym typeface="Times New Roman"/>
              </a:rPr>
              <a:t>Visual Analytics and Intelligence Group | State Key Lab of CAD&amp;CG, Zhejiang University</a:t>
            </a:r>
            <a:endParaRPr sz="1200" b="0" i="0" u="none" strike="noStrike" cap="none">
              <a:solidFill>
                <a:schemeClr val="lt1"/>
              </a:solidFill>
              <a:latin typeface="Times New Roman"/>
              <a:ea typeface="Times New Roman"/>
              <a:cs typeface="Times New Roman"/>
              <a:sym typeface="Times New Roman"/>
            </a:endParaRPr>
          </a:p>
        </p:txBody>
      </p:sp>
      <p:pic>
        <p:nvPicPr>
          <p:cNvPr id="53" name="Google Shape;53;p5"/>
          <p:cNvPicPr preferRelativeResize="0"/>
          <p:nvPr/>
        </p:nvPicPr>
        <p:blipFill rotWithShape="1">
          <a:blip r:embed="rId2">
            <a:alphaModFix/>
          </a:blip>
          <a:srcRect/>
          <a:stretch/>
        </p:blipFill>
        <p:spPr>
          <a:xfrm>
            <a:off x="443115" y="6283931"/>
            <a:ext cx="494896" cy="494896"/>
          </a:xfrm>
          <a:prstGeom prst="rect">
            <a:avLst/>
          </a:prstGeom>
          <a:noFill/>
          <a:ln>
            <a:noFill/>
          </a:ln>
        </p:spPr>
      </p:pic>
      <p:cxnSp>
        <p:nvCxnSpPr>
          <p:cNvPr id="54" name="Google Shape;54;p5"/>
          <p:cNvCxnSpPr/>
          <p:nvPr/>
        </p:nvCxnSpPr>
        <p:spPr>
          <a:xfrm>
            <a:off x="443115" y="6739342"/>
            <a:ext cx="6221643" cy="0"/>
          </a:xfrm>
          <a:prstGeom prst="straightConnector1">
            <a:avLst/>
          </a:prstGeom>
          <a:noFill/>
          <a:ln w="9525" cap="flat" cmpd="sng">
            <a:solidFill>
              <a:schemeClr val="lt1"/>
            </a:solidFill>
            <a:prstDash val="solid"/>
            <a:miter lim="800000"/>
            <a:headEnd type="none" w="sm" len="sm"/>
            <a:tailEnd type="none" w="sm" len="sm"/>
          </a:ln>
        </p:spPr>
      </p:cxnSp>
      <p:pic>
        <p:nvPicPr>
          <p:cNvPr id="55" name="Google Shape;55;p5"/>
          <p:cNvPicPr preferRelativeResize="0"/>
          <p:nvPr/>
        </p:nvPicPr>
        <p:blipFill rotWithShape="1">
          <a:blip r:embed="rId3">
            <a:alphaModFix/>
          </a:blip>
          <a:srcRect/>
          <a:stretch/>
        </p:blipFill>
        <p:spPr>
          <a:xfrm>
            <a:off x="275773" y="297779"/>
            <a:ext cx="2954919" cy="87062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9"/>
        <p:cNvGrpSpPr/>
        <p:nvPr/>
      </p:nvGrpSpPr>
      <p:grpSpPr>
        <a:xfrm>
          <a:off x="0" y="0"/>
          <a:ext cx="0" cy="0"/>
          <a:chOff x="0" y="0"/>
          <a:chExt cx="0" cy="0"/>
        </a:xfrm>
      </p:grpSpPr>
      <p:cxnSp>
        <p:nvCxnSpPr>
          <p:cNvPr id="61" name="Google Shape;61;p7"/>
          <p:cNvCxnSpPr/>
          <p:nvPr/>
        </p:nvCxnSpPr>
        <p:spPr>
          <a:xfrm>
            <a:off x="698797" y="2168956"/>
            <a:ext cx="10794300" cy="0"/>
          </a:xfrm>
          <a:prstGeom prst="straightConnector1">
            <a:avLst/>
          </a:prstGeom>
          <a:noFill/>
          <a:ln w="19050" cap="flat" cmpd="sng">
            <a:solidFill>
              <a:srgbClr val="536489"/>
            </a:solidFill>
            <a:prstDash val="lgDash"/>
            <a:round/>
            <a:headEnd type="none" w="med" len="med"/>
            <a:tailEnd type="none" w="med" len="med"/>
          </a:ln>
        </p:spPr>
      </p:cxnSp>
      <p:sp>
        <p:nvSpPr>
          <p:cNvPr id="62" name="Google Shape;62;p7"/>
          <p:cNvSpPr txBox="1">
            <a:spLocks noGrp="1"/>
          </p:cNvSpPr>
          <p:nvPr>
            <p:ph type="ctrTitle"/>
          </p:nvPr>
        </p:nvSpPr>
        <p:spPr>
          <a:xfrm>
            <a:off x="1905000" y="2349500"/>
            <a:ext cx="9588300" cy="2339100"/>
          </a:xfrm>
          <a:prstGeom prst="rect">
            <a:avLst/>
          </a:prstGeom>
          <a:noFill/>
          <a:ln>
            <a:noFill/>
          </a:ln>
        </p:spPr>
        <p:txBody>
          <a:bodyPr spcFirstLastPara="1" wrap="square" lIns="76200" tIns="38100" rIns="76200" bIns="38100" anchor="b" anchorCtr="0">
            <a:noAutofit/>
          </a:bodyPr>
          <a:lstStyle>
            <a:lvl1pPr lvl="0" algn="l" rtl="0">
              <a:spcBef>
                <a:spcPts val="0"/>
              </a:spcBef>
              <a:spcAft>
                <a:spcPts val="0"/>
              </a:spcAft>
              <a:buSzPts val="1500"/>
              <a:buNone/>
              <a:defRPr sz="3800">
                <a:solidFill>
                  <a:schemeClr val="accen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sp>
        <p:nvSpPr>
          <p:cNvPr id="63" name="Google Shape;63;p7"/>
          <p:cNvSpPr txBox="1">
            <a:spLocks noGrp="1"/>
          </p:cNvSpPr>
          <p:nvPr>
            <p:ph type="subTitle" idx="1"/>
          </p:nvPr>
        </p:nvSpPr>
        <p:spPr>
          <a:xfrm>
            <a:off x="1905000" y="4762499"/>
            <a:ext cx="9588300" cy="1397100"/>
          </a:xfrm>
          <a:prstGeom prst="rect">
            <a:avLst/>
          </a:prstGeom>
          <a:noFill/>
          <a:ln>
            <a:noFill/>
          </a:ln>
        </p:spPr>
        <p:txBody>
          <a:bodyPr spcFirstLastPara="1" wrap="square" lIns="108825" tIns="54425" rIns="108825" bIns="54425" anchor="t" anchorCtr="0">
            <a:noAutofit/>
          </a:bodyPr>
          <a:lstStyle>
            <a:lvl1pPr lvl="0" algn="l" rtl="0">
              <a:spcBef>
                <a:spcPts val="0"/>
              </a:spcBef>
              <a:spcAft>
                <a:spcPts val="0"/>
              </a:spcAft>
              <a:buSzPts val="2300"/>
              <a:buFont typeface="Tahoma"/>
              <a:buNone/>
              <a:defRPr sz="2500">
                <a:solidFill>
                  <a:schemeClr val="dk1"/>
                </a:solidFill>
              </a:defRPr>
            </a:lvl1pPr>
            <a:lvl2pPr lvl="1" algn="l" rtl="0">
              <a:spcBef>
                <a:spcPts val="300"/>
              </a:spcBef>
              <a:spcAft>
                <a:spcPts val="0"/>
              </a:spcAft>
              <a:buSzPts val="1700"/>
              <a:buChar char="•"/>
              <a:defRPr/>
            </a:lvl2pPr>
            <a:lvl3pPr lvl="2" algn="l" rtl="0">
              <a:spcBef>
                <a:spcPts val="300"/>
              </a:spcBef>
              <a:spcAft>
                <a:spcPts val="0"/>
              </a:spcAft>
              <a:buSzPts val="1700"/>
              <a:buChar char="•"/>
              <a:defRPr/>
            </a:lvl3pPr>
            <a:lvl4pPr lvl="3" algn="l" rtl="0">
              <a:spcBef>
                <a:spcPts val="300"/>
              </a:spcBef>
              <a:spcAft>
                <a:spcPts val="0"/>
              </a:spcAft>
              <a:buSzPts val="1700"/>
              <a:buChar char="•"/>
              <a:defRPr/>
            </a:lvl4pPr>
            <a:lvl5pPr lvl="4" algn="l" rtl="0">
              <a:spcBef>
                <a:spcPts val="300"/>
              </a:spcBef>
              <a:spcAft>
                <a:spcPts val="0"/>
              </a:spcAft>
              <a:buSzPts val="1700"/>
              <a:buChar char="•"/>
              <a:defRPr/>
            </a:lvl5pPr>
            <a:lvl6pPr lvl="5" algn="l" rtl="0">
              <a:spcBef>
                <a:spcPts val="400"/>
              </a:spcBef>
              <a:spcAft>
                <a:spcPts val="0"/>
              </a:spcAft>
              <a:buClr>
                <a:srgbClr val="EEEAFF"/>
              </a:buClr>
              <a:buSzPts val="1900"/>
              <a:buChar char="»"/>
              <a:defRPr/>
            </a:lvl6pPr>
            <a:lvl7pPr lvl="6" algn="l" rtl="0">
              <a:spcBef>
                <a:spcPts val="400"/>
              </a:spcBef>
              <a:spcAft>
                <a:spcPts val="0"/>
              </a:spcAft>
              <a:buClr>
                <a:srgbClr val="EEEAFF"/>
              </a:buClr>
              <a:buSzPts val="1900"/>
              <a:buChar char="»"/>
              <a:defRPr/>
            </a:lvl7pPr>
            <a:lvl8pPr lvl="7" algn="l" rtl="0">
              <a:spcBef>
                <a:spcPts val="400"/>
              </a:spcBef>
              <a:spcAft>
                <a:spcPts val="0"/>
              </a:spcAft>
              <a:buClr>
                <a:srgbClr val="EEEAFF"/>
              </a:buClr>
              <a:buSzPts val="1900"/>
              <a:buChar char="»"/>
              <a:defRPr/>
            </a:lvl8pPr>
            <a:lvl9pPr lvl="8" algn="l" rtl="0">
              <a:spcBef>
                <a:spcPts val="400"/>
              </a:spcBef>
              <a:spcAft>
                <a:spcPts val="0"/>
              </a:spcAft>
              <a:buClr>
                <a:srgbClr val="EEEAFF"/>
              </a:buClr>
              <a:buSzPts val="1900"/>
              <a:buChar char="»"/>
              <a:defRPr/>
            </a:lvl9pPr>
          </a:lstStyle>
          <a:p>
            <a:endParaRP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5"/>
        <p:cNvGrpSpPr/>
        <p:nvPr/>
      </p:nvGrpSpPr>
      <p:grpSpPr>
        <a:xfrm>
          <a:off x="0" y="0"/>
          <a:ext cx="0" cy="0"/>
          <a:chOff x="0" y="0"/>
          <a:chExt cx="0" cy="0"/>
        </a:xfrm>
      </p:grpSpPr>
      <p:cxnSp>
        <p:nvCxnSpPr>
          <p:cNvPr id="66" name="Google Shape;66;p8"/>
          <p:cNvCxnSpPr/>
          <p:nvPr/>
        </p:nvCxnSpPr>
        <p:spPr>
          <a:xfrm>
            <a:off x="698797" y="6286780"/>
            <a:ext cx="10794300" cy="0"/>
          </a:xfrm>
          <a:prstGeom prst="straightConnector1">
            <a:avLst/>
          </a:prstGeom>
          <a:noFill/>
          <a:ln w="19050" cap="flat" cmpd="sng">
            <a:solidFill>
              <a:srgbClr val="F15822"/>
            </a:solidFill>
            <a:prstDash val="lgDash"/>
            <a:round/>
            <a:headEnd type="none" w="med" len="med"/>
            <a:tailEnd type="none" w="med" len="med"/>
          </a:ln>
        </p:spPr>
      </p:cxnSp>
      <p:sp>
        <p:nvSpPr>
          <p:cNvPr id="67" name="Google Shape;67;p8"/>
          <p:cNvSpPr txBox="1">
            <a:spLocks noGrp="1"/>
          </p:cNvSpPr>
          <p:nvPr>
            <p:ph type="body" idx="1"/>
          </p:nvPr>
        </p:nvSpPr>
        <p:spPr>
          <a:xfrm>
            <a:off x="698500" y="1651000"/>
            <a:ext cx="10794900" cy="4444800"/>
          </a:xfrm>
          <a:prstGeom prst="rect">
            <a:avLst/>
          </a:prstGeom>
          <a:noFill/>
          <a:ln>
            <a:noFill/>
          </a:ln>
        </p:spPr>
        <p:txBody>
          <a:bodyPr spcFirstLastPara="1" wrap="square" lIns="108825" tIns="54425" rIns="108825" bIns="54425" anchor="t" anchorCtr="0">
            <a:noAutofit/>
          </a:bodyPr>
          <a:lstStyle>
            <a:lvl1pPr marL="457200" lvl="0" indent="-374650" algn="l" rtl="0">
              <a:spcBef>
                <a:spcPts val="300"/>
              </a:spcBef>
              <a:spcAft>
                <a:spcPts val="0"/>
              </a:spcAft>
              <a:buClr>
                <a:schemeClr val="accent1"/>
              </a:buClr>
              <a:buSzPts val="2300"/>
              <a:buChar char="•"/>
              <a:defRPr>
                <a:solidFill>
                  <a:schemeClr val="dk1"/>
                </a:solidFill>
              </a:defRPr>
            </a:lvl1pPr>
            <a:lvl2pPr marL="914400" lvl="1" indent="-349250" algn="l" rtl="0">
              <a:spcBef>
                <a:spcPts val="300"/>
              </a:spcBef>
              <a:spcAft>
                <a:spcPts val="0"/>
              </a:spcAft>
              <a:buClr>
                <a:schemeClr val="accent1"/>
              </a:buClr>
              <a:buSzPts val="1900"/>
              <a:buChar char="•"/>
              <a:defRPr>
                <a:solidFill>
                  <a:schemeClr val="dk2"/>
                </a:solidFill>
              </a:defRPr>
            </a:lvl2pPr>
            <a:lvl3pPr marL="1371600" lvl="2" indent="-336550" algn="l" rtl="0">
              <a:spcBef>
                <a:spcPts val="300"/>
              </a:spcBef>
              <a:spcAft>
                <a:spcPts val="0"/>
              </a:spcAft>
              <a:buClr>
                <a:schemeClr val="accent1"/>
              </a:buClr>
              <a:buSzPts val="1700"/>
              <a:buChar char="•"/>
              <a:defRPr/>
            </a:lvl3pPr>
            <a:lvl4pPr marL="1828800" lvl="3" indent="-323850" algn="l" rtl="0">
              <a:spcBef>
                <a:spcPts val="300"/>
              </a:spcBef>
              <a:spcAft>
                <a:spcPts val="0"/>
              </a:spcAft>
              <a:buClr>
                <a:schemeClr val="accent1"/>
              </a:buClr>
              <a:buSzPts val="1500"/>
              <a:buChar char="•"/>
              <a:defRPr/>
            </a:lvl4pPr>
            <a:lvl5pPr marL="2286000" lvl="4" indent="-311150" algn="l" rtl="0">
              <a:spcBef>
                <a:spcPts val="300"/>
              </a:spcBef>
              <a:spcAft>
                <a:spcPts val="0"/>
              </a:spcAft>
              <a:buClr>
                <a:schemeClr val="accent1"/>
              </a:buClr>
              <a:buSzPts val="1300"/>
              <a:buChar char="•"/>
              <a:defRPr/>
            </a:lvl5pPr>
            <a:lvl6pPr marL="2743200" lvl="5" indent="-349250" algn="l" rtl="0">
              <a:spcBef>
                <a:spcPts val="400"/>
              </a:spcBef>
              <a:spcAft>
                <a:spcPts val="0"/>
              </a:spcAft>
              <a:buClr>
                <a:srgbClr val="EEEAFF"/>
              </a:buClr>
              <a:buSzPts val="1900"/>
              <a:buChar char="»"/>
              <a:defRPr/>
            </a:lvl6pPr>
            <a:lvl7pPr marL="3200400" lvl="6" indent="-349250" algn="l" rtl="0">
              <a:spcBef>
                <a:spcPts val="400"/>
              </a:spcBef>
              <a:spcAft>
                <a:spcPts val="0"/>
              </a:spcAft>
              <a:buClr>
                <a:srgbClr val="EEEAFF"/>
              </a:buClr>
              <a:buSzPts val="1900"/>
              <a:buChar char="»"/>
              <a:defRPr/>
            </a:lvl7pPr>
            <a:lvl8pPr marL="3657600" lvl="7" indent="-349250" algn="l" rtl="0">
              <a:spcBef>
                <a:spcPts val="400"/>
              </a:spcBef>
              <a:spcAft>
                <a:spcPts val="0"/>
              </a:spcAft>
              <a:buClr>
                <a:srgbClr val="EEEAFF"/>
              </a:buClr>
              <a:buSzPts val="1900"/>
              <a:buChar char="»"/>
              <a:defRPr/>
            </a:lvl8pPr>
            <a:lvl9pPr marL="4114800" lvl="8" indent="-349250" algn="l" rtl="0">
              <a:spcBef>
                <a:spcPts val="400"/>
              </a:spcBef>
              <a:spcAft>
                <a:spcPts val="0"/>
              </a:spcAft>
              <a:buClr>
                <a:srgbClr val="EEEAFF"/>
              </a:buClr>
              <a:buSzPts val="1900"/>
              <a:buChar char="»"/>
              <a:defRPr/>
            </a:lvl9pPr>
          </a:lstStyle>
          <a:p>
            <a:endParaRPr/>
          </a:p>
        </p:txBody>
      </p:sp>
      <p:sp>
        <p:nvSpPr>
          <p:cNvPr id="68" name="Google Shape;68;p8"/>
          <p:cNvSpPr txBox="1">
            <a:spLocks noGrp="1"/>
          </p:cNvSpPr>
          <p:nvPr>
            <p:ph type="title"/>
          </p:nvPr>
        </p:nvSpPr>
        <p:spPr>
          <a:xfrm>
            <a:off x="698500" y="275167"/>
            <a:ext cx="10794900" cy="1185300"/>
          </a:xfrm>
          <a:prstGeom prst="rect">
            <a:avLst/>
          </a:prstGeom>
          <a:noFill/>
          <a:ln>
            <a:noFill/>
          </a:ln>
        </p:spPr>
        <p:txBody>
          <a:bodyPr spcFirstLastPara="1" wrap="square" lIns="76200" tIns="38100" rIns="76200" bIns="38100" anchor="b" anchorCtr="0">
            <a:normAutofit/>
          </a:bodyPr>
          <a:lstStyle>
            <a:lvl1pPr lvl="0" algn="l" rtl="0">
              <a:spcBef>
                <a:spcPts val="0"/>
              </a:spcBef>
              <a:spcAft>
                <a:spcPts val="0"/>
              </a:spcAft>
              <a:buSzPts val="1500"/>
              <a:buNone/>
              <a:defRPr>
                <a:solidFill>
                  <a:schemeClr val="accen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pic>
        <p:nvPicPr>
          <p:cNvPr id="69" name="Google Shape;69;p8" descr="C:\Users\user\Documents\MyStuff\VIS\VIS 2022\Digital Assets\VIS-22 Logos\VIS 2022 Logo - FINAL.png"/>
          <p:cNvPicPr preferRelativeResize="0"/>
          <p:nvPr/>
        </p:nvPicPr>
        <p:blipFill rotWithShape="1">
          <a:blip r:embed="rId2">
            <a:alphaModFix/>
          </a:blip>
          <a:srcRect/>
          <a:stretch/>
        </p:blipFill>
        <p:spPr>
          <a:xfrm>
            <a:off x="698797" y="6352310"/>
            <a:ext cx="1685287" cy="38702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ivider">
  <p:cSld name="Divider">
    <p:spTree>
      <p:nvGrpSpPr>
        <p:cNvPr id="1" name="Shape 70"/>
        <p:cNvGrpSpPr/>
        <p:nvPr/>
      </p:nvGrpSpPr>
      <p:grpSpPr>
        <a:xfrm>
          <a:off x="0" y="0"/>
          <a:ext cx="0" cy="0"/>
          <a:chOff x="0" y="0"/>
          <a:chExt cx="0" cy="0"/>
        </a:xfrm>
      </p:grpSpPr>
      <p:sp>
        <p:nvSpPr>
          <p:cNvPr id="71" name="Google Shape;71;p9"/>
          <p:cNvSpPr/>
          <p:nvPr/>
        </p:nvSpPr>
        <p:spPr>
          <a:xfrm>
            <a:off x="-837915" y="3657489"/>
            <a:ext cx="4353900" cy="4354800"/>
          </a:xfrm>
          <a:prstGeom prst="rect">
            <a:avLst/>
          </a:prstGeom>
          <a:blipFill rotWithShape="1">
            <a:blip r:embed="rId2">
              <a:alphaModFix amt="15000"/>
            </a:blip>
            <a:stretch>
              <a:fillRect/>
            </a:stretch>
          </a:blipFill>
          <a:ln>
            <a:noFill/>
          </a:ln>
        </p:spPr>
        <p:txBody>
          <a:bodyPr spcFirstLastPara="1" wrap="square" lIns="96750" tIns="48350" rIns="96750" bIns="48350" anchor="t" anchorCtr="0">
            <a:noAutofit/>
          </a:bodyPr>
          <a:lstStyle/>
          <a:p>
            <a:pPr marL="0" marR="0" lvl="0" indent="0" algn="l" rtl="0">
              <a:lnSpc>
                <a:spcPct val="100000"/>
              </a:lnSpc>
              <a:spcBef>
                <a:spcPts val="0"/>
              </a:spcBef>
              <a:spcAft>
                <a:spcPts val="0"/>
              </a:spcAft>
              <a:buClr>
                <a:schemeClr val="dk1"/>
              </a:buClr>
              <a:buSzPts val="2500"/>
              <a:buFont typeface="Arial"/>
              <a:buNone/>
            </a:pPr>
            <a:endParaRPr sz="2500" b="0" i="0" u="none" strike="noStrike" cap="none">
              <a:solidFill>
                <a:schemeClr val="dk1"/>
              </a:solidFill>
              <a:latin typeface="Arial"/>
              <a:ea typeface="Arial"/>
              <a:cs typeface="Arial"/>
              <a:sym typeface="Arial"/>
            </a:endParaRPr>
          </a:p>
        </p:txBody>
      </p:sp>
      <p:cxnSp>
        <p:nvCxnSpPr>
          <p:cNvPr id="72" name="Google Shape;72;p9"/>
          <p:cNvCxnSpPr/>
          <p:nvPr/>
        </p:nvCxnSpPr>
        <p:spPr>
          <a:xfrm rot="10800000">
            <a:off x="2412195" y="1011447"/>
            <a:ext cx="0" cy="4890600"/>
          </a:xfrm>
          <a:prstGeom prst="straightConnector1">
            <a:avLst/>
          </a:prstGeom>
          <a:noFill/>
          <a:ln w="19050" cap="flat" cmpd="sng">
            <a:solidFill>
              <a:srgbClr val="F15822"/>
            </a:solidFill>
            <a:prstDash val="lgDash"/>
            <a:round/>
            <a:headEnd type="none" w="med" len="med"/>
            <a:tailEnd type="none" w="med" len="med"/>
          </a:ln>
        </p:spPr>
      </p:cxnSp>
      <p:sp>
        <p:nvSpPr>
          <p:cNvPr id="73" name="Google Shape;73;p9"/>
          <p:cNvSpPr txBox="1">
            <a:spLocks noGrp="1"/>
          </p:cNvSpPr>
          <p:nvPr>
            <p:ph type="body" idx="1"/>
          </p:nvPr>
        </p:nvSpPr>
        <p:spPr>
          <a:xfrm>
            <a:off x="2540000" y="2159000"/>
            <a:ext cx="8382000" cy="2539800"/>
          </a:xfrm>
          <a:prstGeom prst="rect">
            <a:avLst/>
          </a:prstGeom>
          <a:noFill/>
          <a:ln>
            <a:noFill/>
          </a:ln>
        </p:spPr>
        <p:txBody>
          <a:bodyPr spcFirstLastPara="1" wrap="square" lIns="108825" tIns="54425" rIns="108825" bIns="54425" anchor="ctr" anchorCtr="0">
            <a:noAutofit/>
          </a:bodyPr>
          <a:lstStyle>
            <a:lvl1pPr marL="457200" lvl="0" indent="-228600" algn="l" rtl="0">
              <a:spcBef>
                <a:spcPts val="300"/>
              </a:spcBef>
              <a:spcAft>
                <a:spcPts val="0"/>
              </a:spcAft>
              <a:buSzPts val="3400"/>
              <a:buNone/>
              <a:defRPr sz="3800">
                <a:solidFill>
                  <a:schemeClr val="accent1"/>
                </a:solidFill>
              </a:defRPr>
            </a:lvl1pPr>
            <a:lvl2pPr marL="914400" lvl="1" indent="-336550" algn="l" rtl="0">
              <a:spcBef>
                <a:spcPts val="300"/>
              </a:spcBef>
              <a:spcAft>
                <a:spcPts val="0"/>
              </a:spcAft>
              <a:buSzPts val="1700"/>
              <a:buChar char="•"/>
              <a:defRPr/>
            </a:lvl2pPr>
            <a:lvl3pPr marL="1371600" lvl="2" indent="-336550" algn="l" rtl="0">
              <a:spcBef>
                <a:spcPts val="300"/>
              </a:spcBef>
              <a:spcAft>
                <a:spcPts val="0"/>
              </a:spcAft>
              <a:buSzPts val="1700"/>
              <a:buChar char="•"/>
              <a:defRPr/>
            </a:lvl3pPr>
            <a:lvl4pPr marL="1828800" lvl="3" indent="-336550" algn="l" rtl="0">
              <a:spcBef>
                <a:spcPts val="300"/>
              </a:spcBef>
              <a:spcAft>
                <a:spcPts val="0"/>
              </a:spcAft>
              <a:buSzPts val="1700"/>
              <a:buChar char="•"/>
              <a:defRPr/>
            </a:lvl4pPr>
            <a:lvl5pPr marL="2286000" lvl="4" indent="-336550" algn="l" rtl="0">
              <a:spcBef>
                <a:spcPts val="300"/>
              </a:spcBef>
              <a:spcAft>
                <a:spcPts val="0"/>
              </a:spcAft>
              <a:buSzPts val="1700"/>
              <a:buChar char="•"/>
              <a:defRPr/>
            </a:lvl5pPr>
            <a:lvl6pPr marL="2743200" lvl="5" indent="-349250" algn="l" rtl="0">
              <a:spcBef>
                <a:spcPts val="400"/>
              </a:spcBef>
              <a:spcAft>
                <a:spcPts val="0"/>
              </a:spcAft>
              <a:buClr>
                <a:srgbClr val="EEEAFF"/>
              </a:buClr>
              <a:buSzPts val="1900"/>
              <a:buChar char="»"/>
              <a:defRPr/>
            </a:lvl6pPr>
            <a:lvl7pPr marL="3200400" lvl="6" indent="-349250" algn="l" rtl="0">
              <a:spcBef>
                <a:spcPts val="400"/>
              </a:spcBef>
              <a:spcAft>
                <a:spcPts val="0"/>
              </a:spcAft>
              <a:buClr>
                <a:srgbClr val="EEEAFF"/>
              </a:buClr>
              <a:buSzPts val="1900"/>
              <a:buChar char="»"/>
              <a:defRPr/>
            </a:lvl7pPr>
            <a:lvl8pPr marL="3657600" lvl="7" indent="-349250" algn="l" rtl="0">
              <a:spcBef>
                <a:spcPts val="400"/>
              </a:spcBef>
              <a:spcAft>
                <a:spcPts val="0"/>
              </a:spcAft>
              <a:buClr>
                <a:srgbClr val="EEEAFF"/>
              </a:buClr>
              <a:buSzPts val="1900"/>
              <a:buChar char="»"/>
              <a:defRPr/>
            </a:lvl8pPr>
            <a:lvl9pPr marL="4114800" lvl="8" indent="-349250" algn="l" rtl="0">
              <a:spcBef>
                <a:spcPts val="400"/>
              </a:spcBef>
              <a:spcAft>
                <a:spcPts val="0"/>
              </a:spcAft>
              <a:buClr>
                <a:srgbClr val="EEEAFF"/>
              </a:buClr>
              <a:buSzPts val="1900"/>
              <a:buChar char="»"/>
              <a:defRPr/>
            </a:lvl9pPr>
          </a:lstStyle>
          <a:p>
            <a:endParaRPr/>
          </a:p>
        </p:txBody>
      </p:sp>
      <p:pic>
        <p:nvPicPr>
          <p:cNvPr id="74" name="Google Shape;74;p9" descr="C:\Users\user\Documents\MyStuff\VIS\VIS 2022\Digital Assets\VIS-22 Logos\VIS 2022 Logo - FINAL.png"/>
          <p:cNvPicPr preferRelativeResize="0"/>
          <p:nvPr/>
        </p:nvPicPr>
        <p:blipFill rotWithShape="1">
          <a:blip r:embed="rId3">
            <a:alphaModFix/>
          </a:blip>
          <a:srcRect/>
          <a:stretch/>
        </p:blipFill>
        <p:spPr>
          <a:xfrm>
            <a:off x="698797" y="6352310"/>
            <a:ext cx="1685287" cy="38702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5"/>
        <p:cNvGrpSpPr/>
        <p:nvPr/>
      </p:nvGrpSpPr>
      <p:grpSpPr>
        <a:xfrm>
          <a:off x="0" y="0"/>
          <a:ext cx="0" cy="0"/>
          <a:chOff x="0" y="0"/>
          <a:chExt cx="0" cy="0"/>
        </a:xfrm>
      </p:grpSpPr>
      <p:cxnSp>
        <p:nvCxnSpPr>
          <p:cNvPr id="76" name="Google Shape;76;p10"/>
          <p:cNvCxnSpPr/>
          <p:nvPr/>
        </p:nvCxnSpPr>
        <p:spPr>
          <a:xfrm>
            <a:off x="698797" y="6286780"/>
            <a:ext cx="10794300" cy="0"/>
          </a:xfrm>
          <a:prstGeom prst="straightConnector1">
            <a:avLst/>
          </a:prstGeom>
          <a:noFill/>
          <a:ln w="19050" cap="flat" cmpd="sng">
            <a:solidFill>
              <a:srgbClr val="F15822"/>
            </a:solidFill>
            <a:prstDash val="lgDash"/>
            <a:round/>
            <a:headEnd type="none" w="med" len="med"/>
            <a:tailEnd type="none" w="med" len="med"/>
          </a:ln>
        </p:spPr>
      </p:cxnSp>
      <p:sp>
        <p:nvSpPr>
          <p:cNvPr id="77" name="Google Shape;77;p10"/>
          <p:cNvSpPr txBox="1">
            <a:spLocks noGrp="1"/>
          </p:cNvSpPr>
          <p:nvPr>
            <p:ph type="title"/>
          </p:nvPr>
        </p:nvSpPr>
        <p:spPr>
          <a:xfrm>
            <a:off x="698797" y="275530"/>
            <a:ext cx="10794300" cy="1184700"/>
          </a:xfrm>
          <a:prstGeom prst="rect">
            <a:avLst/>
          </a:prstGeom>
          <a:noFill/>
          <a:ln>
            <a:noFill/>
          </a:ln>
        </p:spPr>
        <p:txBody>
          <a:bodyPr spcFirstLastPara="1" wrap="square" lIns="76200" tIns="38100" rIns="76200" bIns="38100" anchor="b" anchorCtr="0">
            <a:noAutofit/>
          </a:bodyPr>
          <a:lstStyle>
            <a:lvl1pPr lvl="0" algn="l" rtl="0">
              <a:spcBef>
                <a:spcPts val="0"/>
              </a:spcBef>
              <a:spcAft>
                <a:spcPts val="0"/>
              </a:spcAft>
              <a:buSzPts val="1500"/>
              <a:buNone/>
              <a:defRPr>
                <a:solidFill>
                  <a:schemeClr val="accent1"/>
                </a:solidFill>
              </a:defRPr>
            </a:lvl1pPr>
            <a:lvl2pPr lvl="1" algn="l" rtl="0">
              <a:spcBef>
                <a:spcPts val="0"/>
              </a:spcBef>
              <a:spcAft>
                <a:spcPts val="0"/>
              </a:spcAft>
              <a:buSzPts val="1500"/>
              <a:buNone/>
              <a:defRPr/>
            </a:lvl2pPr>
            <a:lvl3pPr lvl="2" algn="l" rtl="0">
              <a:spcBef>
                <a:spcPts val="0"/>
              </a:spcBef>
              <a:spcAft>
                <a:spcPts val="0"/>
              </a:spcAft>
              <a:buSzPts val="1500"/>
              <a:buNone/>
              <a:defRPr/>
            </a:lvl3pPr>
            <a:lvl4pPr lvl="3" algn="l" rtl="0">
              <a:spcBef>
                <a:spcPts val="0"/>
              </a:spcBef>
              <a:spcAft>
                <a:spcPts val="0"/>
              </a:spcAft>
              <a:buSzPts val="1500"/>
              <a:buNone/>
              <a:defRPr/>
            </a:lvl4pPr>
            <a:lvl5pPr lvl="4" algn="l" rtl="0">
              <a:spcBef>
                <a:spcPts val="0"/>
              </a:spcBef>
              <a:spcAft>
                <a:spcPts val="0"/>
              </a:spcAft>
              <a:buSzPts val="1500"/>
              <a:buNone/>
              <a:defRPr/>
            </a:lvl5pPr>
            <a:lvl6pPr lvl="5" algn="l" rtl="0">
              <a:spcBef>
                <a:spcPts val="0"/>
              </a:spcBef>
              <a:spcAft>
                <a:spcPts val="0"/>
              </a:spcAft>
              <a:buSzPts val="1500"/>
              <a:buNone/>
              <a:defRPr/>
            </a:lvl6pPr>
            <a:lvl7pPr lvl="6" algn="l" rtl="0">
              <a:spcBef>
                <a:spcPts val="0"/>
              </a:spcBef>
              <a:spcAft>
                <a:spcPts val="0"/>
              </a:spcAft>
              <a:buSzPts val="1500"/>
              <a:buNone/>
              <a:defRPr/>
            </a:lvl7pPr>
            <a:lvl8pPr lvl="7" algn="l" rtl="0">
              <a:spcBef>
                <a:spcPts val="0"/>
              </a:spcBef>
              <a:spcAft>
                <a:spcPts val="0"/>
              </a:spcAft>
              <a:buSzPts val="1500"/>
              <a:buNone/>
              <a:defRPr/>
            </a:lvl8pPr>
            <a:lvl9pPr lvl="8" algn="l" rtl="0">
              <a:spcBef>
                <a:spcPts val="0"/>
              </a:spcBef>
              <a:spcAft>
                <a:spcPts val="0"/>
              </a:spcAft>
              <a:buSzPts val="1500"/>
              <a:buNone/>
              <a:defRPr/>
            </a:lvl9pPr>
          </a:lstStyle>
          <a:p>
            <a:endParaRPr/>
          </a:p>
        </p:txBody>
      </p:sp>
      <p:pic>
        <p:nvPicPr>
          <p:cNvPr id="78" name="Google Shape;78;p10" descr="C:\Users\user\Documents\MyStuff\VIS\VIS 2022\Digital Assets\VIS-22 Logos\VIS 2022 Logo - FINAL.png"/>
          <p:cNvPicPr preferRelativeResize="0"/>
          <p:nvPr/>
        </p:nvPicPr>
        <p:blipFill rotWithShape="1">
          <a:blip r:embed="rId2">
            <a:alphaModFix/>
          </a:blip>
          <a:srcRect/>
          <a:stretch/>
        </p:blipFill>
        <p:spPr>
          <a:xfrm>
            <a:off x="698797" y="6352310"/>
            <a:ext cx="1685287" cy="387027"/>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9"/>
        <p:cNvGrpSpPr/>
        <p:nvPr/>
      </p:nvGrpSpPr>
      <p:grpSpPr>
        <a:xfrm>
          <a:off x="0" y="0"/>
          <a:ext cx="0" cy="0"/>
          <a:chOff x="0" y="0"/>
          <a:chExt cx="0" cy="0"/>
        </a:xfrm>
      </p:grpSpPr>
      <p:cxnSp>
        <p:nvCxnSpPr>
          <p:cNvPr id="80" name="Google Shape;80;p11"/>
          <p:cNvCxnSpPr/>
          <p:nvPr/>
        </p:nvCxnSpPr>
        <p:spPr>
          <a:xfrm>
            <a:off x="698797" y="6286780"/>
            <a:ext cx="10794300" cy="0"/>
          </a:xfrm>
          <a:prstGeom prst="straightConnector1">
            <a:avLst/>
          </a:prstGeom>
          <a:noFill/>
          <a:ln w="19050" cap="flat" cmpd="sng">
            <a:solidFill>
              <a:srgbClr val="F15822"/>
            </a:solidFill>
            <a:prstDash val="lgDash"/>
            <a:round/>
            <a:headEnd type="none" w="med" len="med"/>
            <a:tailEnd type="none" w="med" len="med"/>
          </a:ln>
        </p:spPr>
      </p:cxnSp>
      <p:pic>
        <p:nvPicPr>
          <p:cNvPr id="81" name="Google Shape;81;p11" descr="C:\Users\user\Documents\MyStuff\VIS\VIS 2022\Digital Assets\VIS-22 Logos\VIS 2022 Logo - FINAL.png"/>
          <p:cNvPicPr preferRelativeResize="0"/>
          <p:nvPr/>
        </p:nvPicPr>
        <p:blipFill rotWithShape="1">
          <a:blip r:embed="rId2">
            <a:alphaModFix/>
          </a:blip>
          <a:srcRect/>
          <a:stretch/>
        </p:blipFill>
        <p:spPr>
          <a:xfrm>
            <a:off x="698797" y="6352310"/>
            <a:ext cx="1685287" cy="38702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0850" y="262038"/>
            <a:ext cx="11290300" cy="7381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000"/>
              <a:buNone/>
              <a:defRPr sz="3000" b="1" i="0" u="none" strike="noStrike" cap="none">
                <a:solidFill>
                  <a:schemeClr val="dk1"/>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0850" y="1253331"/>
            <a:ext cx="11290300" cy="496113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115000"/>
              </a:lnSpc>
              <a:spcBef>
                <a:spcPts val="1000"/>
              </a:spcBef>
              <a:spcAft>
                <a:spcPts val="0"/>
              </a:spcAft>
              <a:buClr>
                <a:schemeClr val="dk1"/>
              </a:buClr>
              <a:buSzPts val="2800"/>
              <a:buChar char="•"/>
              <a:defRPr sz="2800" i="0" u="none" strike="noStrike" cap="none">
                <a:solidFill>
                  <a:schemeClr val="dk1"/>
                </a:solidFill>
              </a:defRPr>
            </a:lvl1pPr>
            <a:lvl2pPr marL="914400" marR="0" lvl="1" indent="-381000" algn="l" rtl="0">
              <a:lnSpc>
                <a:spcPct val="115000"/>
              </a:lnSpc>
              <a:spcBef>
                <a:spcPts val="500"/>
              </a:spcBef>
              <a:spcAft>
                <a:spcPts val="0"/>
              </a:spcAft>
              <a:buClr>
                <a:schemeClr val="dk1"/>
              </a:buClr>
              <a:buSzPts val="2400"/>
              <a:buChar char="•"/>
              <a:defRPr sz="2400" i="0" u="none" strike="noStrike" cap="none">
                <a:solidFill>
                  <a:schemeClr val="dk1"/>
                </a:solidFill>
              </a:defRPr>
            </a:lvl2pPr>
            <a:lvl3pPr marL="1371600" marR="0" lvl="2" indent="-355600" algn="l" rtl="0">
              <a:lnSpc>
                <a:spcPct val="115000"/>
              </a:lnSpc>
              <a:spcBef>
                <a:spcPts val="500"/>
              </a:spcBef>
              <a:spcAft>
                <a:spcPts val="0"/>
              </a:spcAft>
              <a:buClr>
                <a:schemeClr val="dk1"/>
              </a:buClr>
              <a:buSzPts val="2000"/>
              <a:buChar char="•"/>
              <a:defRPr sz="2000" i="0" u="none" strike="noStrike" cap="none">
                <a:solidFill>
                  <a:schemeClr val="dk1"/>
                </a:solidFill>
              </a:defRPr>
            </a:lvl3pPr>
            <a:lvl4pPr marL="1828800" marR="0" lvl="3" indent="-342900" algn="l" rtl="0">
              <a:lnSpc>
                <a:spcPct val="115000"/>
              </a:lnSpc>
              <a:spcBef>
                <a:spcPts val="500"/>
              </a:spcBef>
              <a:spcAft>
                <a:spcPts val="0"/>
              </a:spcAft>
              <a:buClr>
                <a:schemeClr val="dk1"/>
              </a:buClr>
              <a:buSzPts val="1800"/>
              <a:buChar char="•"/>
              <a:defRPr sz="1800" i="0" u="none" strike="noStrike" cap="none">
                <a:solidFill>
                  <a:schemeClr val="dk1"/>
                </a:solidFill>
              </a:defRPr>
            </a:lvl4pPr>
            <a:lvl5pPr marL="2286000" marR="0" lvl="4" indent="-342900" algn="l" rtl="0">
              <a:lnSpc>
                <a:spcPct val="115000"/>
              </a:lnSpc>
              <a:spcBef>
                <a:spcPts val="500"/>
              </a:spcBef>
              <a:spcAft>
                <a:spcPts val="0"/>
              </a:spcAft>
              <a:buClr>
                <a:schemeClr val="dk1"/>
              </a:buClr>
              <a:buSzPts val="1800"/>
              <a:buChar char="•"/>
              <a:defRPr sz="1800" i="0" u="none" strike="noStrike" cap="none">
                <a:solidFill>
                  <a:schemeClr val="dk1"/>
                </a:solidFill>
              </a:defRPr>
            </a:lvl5pPr>
            <a:lvl6pPr marL="2743200" marR="0" lvl="5" indent="-342900" algn="l" rtl="0">
              <a:lnSpc>
                <a:spcPct val="115000"/>
              </a:lnSpc>
              <a:spcBef>
                <a:spcPts val="500"/>
              </a:spcBef>
              <a:spcAft>
                <a:spcPts val="0"/>
              </a:spcAft>
              <a:buClr>
                <a:schemeClr val="dk1"/>
              </a:buClr>
              <a:buSzPts val="1800"/>
              <a:buChar char="•"/>
              <a:defRPr sz="1800" i="0" u="none" strike="noStrike" cap="none">
                <a:solidFill>
                  <a:schemeClr val="dk1"/>
                </a:solidFill>
              </a:defRPr>
            </a:lvl6pPr>
            <a:lvl7pPr marL="3200400" marR="0" lvl="6" indent="-342900" algn="l" rtl="0">
              <a:lnSpc>
                <a:spcPct val="115000"/>
              </a:lnSpc>
              <a:spcBef>
                <a:spcPts val="500"/>
              </a:spcBef>
              <a:spcAft>
                <a:spcPts val="0"/>
              </a:spcAft>
              <a:buClr>
                <a:schemeClr val="dk1"/>
              </a:buClr>
              <a:buSzPts val="1800"/>
              <a:buChar char="•"/>
              <a:defRPr sz="1800" i="0" u="none" strike="noStrike" cap="none">
                <a:solidFill>
                  <a:schemeClr val="dk1"/>
                </a:solidFill>
              </a:defRPr>
            </a:lvl7pPr>
            <a:lvl8pPr marL="3657600" marR="0" lvl="7" indent="-342900" algn="l" rtl="0">
              <a:lnSpc>
                <a:spcPct val="115000"/>
              </a:lnSpc>
              <a:spcBef>
                <a:spcPts val="500"/>
              </a:spcBef>
              <a:spcAft>
                <a:spcPts val="0"/>
              </a:spcAft>
              <a:buClr>
                <a:schemeClr val="dk1"/>
              </a:buClr>
              <a:buSzPts val="1800"/>
              <a:buChar char="•"/>
              <a:defRPr sz="1800" i="0" u="none" strike="noStrike" cap="none">
                <a:solidFill>
                  <a:schemeClr val="dk1"/>
                </a:solidFill>
              </a:defRPr>
            </a:lvl8pPr>
            <a:lvl9pPr marL="4114800" marR="0" lvl="8" indent="-342900" algn="l" rtl="0">
              <a:lnSpc>
                <a:spcPct val="115000"/>
              </a:lnSpc>
              <a:spcBef>
                <a:spcPts val="500"/>
              </a:spcBef>
              <a:spcAft>
                <a:spcPts val="0"/>
              </a:spcAft>
              <a:buClr>
                <a:schemeClr val="dk1"/>
              </a:buClr>
              <a:buSzPts val="1800"/>
              <a:buChar char="•"/>
              <a:defRPr sz="1800" i="0" u="none" strike="noStrike" cap="none">
                <a:solidFill>
                  <a:schemeClr val="dk1"/>
                </a:solidFill>
              </a:defRPr>
            </a:lvl9pPr>
          </a:lstStyle>
          <a:p>
            <a:endParaRPr/>
          </a:p>
        </p:txBody>
      </p:sp>
      <p:sp>
        <p:nvSpPr>
          <p:cNvPr id="12" name="Google Shape;12;p1"/>
          <p:cNvSpPr txBox="1">
            <a:spLocks noGrp="1"/>
          </p:cNvSpPr>
          <p:nvPr>
            <p:ph type="dt" idx="10"/>
          </p:nvPr>
        </p:nvSpPr>
        <p:spPr>
          <a:xfrm>
            <a:off x="8117014" y="6348817"/>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a:ea typeface="Times New Roman"/>
                <a:cs typeface="Times New Roman"/>
                <a:sym typeface="Times New Roman"/>
              </a:defRPr>
            </a:lvl1pPr>
            <a:lvl2pPr marR="0" lvl="1"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2pPr>
            <a:lvl3pPr marR="0" lvl="2"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3pPr>
            <a:lvl4pPr marR="0" lvl="3"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4pPr>
            <a:lvl5pPr marR="0" lvl="4"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5pPr>
            <a:lvl6pPr marR="0" lvl="5"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6pPr>
            <a:lvl7pPr marR="0" lvl="6"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7pPr>
            <a:lvl8pPr marR="0" lvl="7"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8pPr>
            <a:lvl9pPr marR="0" lvl="8" algn="l" rtl="0">
              <a:spcBef>
                <a:spcPts val="0"/>
              </a:spcBef>
              <a:spcAft>
                <a:spcPts val="0"/>
              </a:spcAft>
              <a:buSzPts val="1400"/>
              <a:buNone/>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sldNum" idx="12"/>
          </p:nvPr>
        </p:nvSpPr>
        <p:spPr>
          <a:xfrm>
            <a:off x="11025314" y="6348817"/>
            <a:ext cx="7239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a:ea typeface="Times New Roman"/>
                <a:cs typeface="Times New Roman"/>
                <a:sym typeface="Times New Roman"/>
              </a:defRPr>
            </a:lvl1pPr>
            <a:lvl2pPr marL="0" marR="0" lvl="1" indent="0" algn="r" rtl="0">
              <a:spcBef>
                <a:spcPts val="0"/>
              </a:spcBef>
              <a:buNone/>
              <a:defRPr sz="1200" b="0" i="0" u="none" strike="noStrike" cap="none">
                <a:solidFill>
                  <a:srgbClr val="888888"/>
                </a:solidFill>
                <a:latin typeface="Times New Roman"/>
                <a:ea typeface="Times New Roman"/>
                <a:cs typeface="Times New Roman"/>
                <a:sym typeface="Times New Roman"/>
              </a:defRPr>
            </a:lvl2pPr>
            <a:lvl3pPr marL="0" marR="0" lvl="2" indent="0" algn="r" rtl="0">
              <a:spcBef>
                <a:spcPts val="0"/>
              </a:spcBef>
              <a:buNone/>
              <a:defRPr sz="1200" b="0" i="0" u="none" strike="noStrike" cap="none">
                <a:solidFill>
                  <a:srgbClr val="888888"/>
                </a:solidFill>
                <a:latin typeface="Times New Roman"/>
                <a:ea typeface="Times New Roman"/>
                <a:cs typeface="Times New Roman"/>
                <a:sym typeface="Times New Roman"/>
              </a:defRPr>
            </a:lvl3pPr>
            <a:lvl4pPr marL="0" marR="0" lvl="3" indent="0" algn="r" rtl="0">
              <a:spcBef>
                <a:spcPts val="0"/>
              </a:spcBef>
              <a:buNone/>
              <a:defRPr sz="1200" b="0" i="0" u="none" strike="noStrike" cap="none">
                <a:solidFill>
                  <a:srgbClr val="888888"/>
                </a:solidFill>
                <a:latin typeface="Times New Roman"/>
                <a:ea typeface="Times New Roman"/>
                <a:cs typeface="Times New Roman"/>
                <a:sym typeface="Times New Roman"/>
              </a:defRPr>
            </a:lvl4pPr>
            <a:lvl5pPr marL="0" marR="0" lvl="4" indent="0" algn="r" rtl="0">
              <a:spcBef>
                <a:spcPts val="0"/>
              </a:spcBef>
              <a:buNone/>
              <a:defRPr sz="1200" b="0" i="0" u="none" strike="noStrike" cap="none">
                <a:solidFill>
                  <a:srgbClr val="888888"/>
                </a:solidFill>
                <a:latin typeface="Times New Roman"/>
                <a:ea typeface="Times New Roman"/>
                <a:cs typeface="Times New Roman"/>
                <a:sym typeface="Times New Roman"/>
              </a:defRPr>
            </a:lvl5pPr>
            <a:lvl6pPr marL="0" marR="0" lvl="5" indent="0" algn="r" rtl="0">
              <a:spcBef>
                <a:spcPts val="0"/>
              </a:spcBef>
              <a:buNone/>
              <a:defRPr sz="1200" b="0" i="0" u="none" strike="noStrike" cap="none">
                <a:solidFill>
                  <a:srgbClr val="888888"/>
                </a:solidFill>
                <a:latin typeface="Times New Roman"/>
                <a:ea typeface="Times New Roman"/>
                <a:cs typeface="Times New Roman"/>
                <a:sym typeface="Times New Roman"/>
              </a:defRPr>
            </a:lvl6pPr>
            <a:lvl7pPr marL="0" marR="0" lvl="6" indent="0" algn="r" rtl="0">
              <a:spcBef>
                <a:spcPts val="0"/>
              </a:spcBef>
              <a:buNone/>
              <a:defRPr sz="1200" b="0" i="0" u="none" strike="noStrike" cap="none">
                <a:solidFill>
                  <a:srgbClr val="888888"/>
                </a:solidFill>
                <a:latin typeface="Times New Roman"/>
                <a:ea typeface="Times New Roman"/>
                <a:cs typeface="Times New Roman"/>
                <a:sym typeface="Times New Roman"/>
              </a:defRPr>
            </a:lvl7pPr>
            <a:lvl8pPr marL="0" marR="0" lvl="7" indent="0" algn="r" rtl="0">
              <a:spcBef>
                <a:spcPts val="0"/>
              </a:spcBef>
              <a:buNone/>
              <a:defRPr sz="1200" b="0" i="0" u="none" strike="noStrike" cap="none">
                <a:solidFill>
                  <a:srgbClr val="888888"/>
                </a:solidFill>
                <a:latin typeface="Times New Roman"/>
                <a:ea typeface="Times New Roman"/>
                <a:cs typeface="Times New Roman"/>
                <a:sym typeface="Times New Roman"/>
              </a:defRPr>
            </a:lvl8pPr>
            <a:lvl9pPr marL="0" marR="0" lvl="8" indent="0" algn="r" rtl="0">
              <a:spcBef>
                <a:spcPts val="0"/>
              </a:spcBef>
              <a:buNone/>
              <a:defRPr sz="1200" b="0" i="0" u="none" strike="noStrike" cap="none">
                <a:solidFill>
                  <a:srgbClr val="888888"/>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zh-CN"/>
              <a:t>‹#›</a:t>
            </a:fld>
            <a:endParaRPr/>
          </a:p>
        </p:txBody>
      </p:sp>
      <p:cxnSp>
        <p:nvCxnSpPr>
          <p:cNvPr id="16" name="Google Shape;16;p1"/>
          <p:cNvCxnSpPr/>
          <p:nvPr/>
        </p:nvCxnSpPr>
        <p:spPr>
          <a:xfrm>
            <a:off x="138313" y="6739342"/>
            <a:ext cx="3581400" cy="0"/>
          </a:xfrm>
          <a:prstGeom prst="straightConnector1">
            <a:avLst/>
          </a:prstGeom>
          <a:noFill/>
          <a:ln w="9525" cap="flat" cmpd="sng">
            <a:solidFill>
              <a:srgbClr val="7F7F7F"/>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6"/>
        <p:cNvGrpSpPr/>
        <p:nvPr/>
      </p:nvGrpSpPr>
      <p:grpSpPr>
        <a:xfrm>
          <a:off x="0" y="0"/>
          <a:ext cx="0" cy="0"/>
          <a:chOff x="0" y="0"/>
          <a:chExt cx="0" cy="0"/>
        </a:xfrm>
      </p:grpSpPr>
      <p:sp>
        <p:nvSpPr>
          <p:cNvPr id="57" name="Google Shape;57;p6"/>
          <p:cNvSpPr txBox="1">
            <a:spLocks noGrp="1"/>
          </p:cNvSpPr>
          <p:nvPr>
            <p:ph type="body" idx="1"/>
          </p:nvPr>
        </p:nvSpPr>
        <p:spPr>
          <a:xfrm>
            <a:off x="698797" y="1587656"/>
            <a:ext cx="10794300" cy="4507800"/>
          </a:xfrm>
          <a:prstGeom prst="rect">
            <a:avLst/>
          </a:prstGeom>
          <a:noFill/>
          <a:ln>
            <a:noFill/>
          </a:ln>
        </p:spPr>
        <p:txBody>
          <a:bodyPr spcFirstLastPara="1" wrap="square" lIns="108825" tIns="54425" rIns="108825" bIns="54425" anchor="t" anchorCtr="0">
            <a:noAutofit/>
          </a:bodyPr>
          <a:lstStyle>
            <a:lvl1pPr marL="457200" marR="0" lvl="0" indent="-374650" algn="l" rtl="0">
              <a:spcBef>
                <a:spcPts val="300"/>
              </a:spcBef>
              <a:spcAft>
                <a:spcPts val="0"/>
              </a:spcAft>
              <a:buClr>
                <a:schemeClr val="accent1"/>
              </a:buClr>
              <a:buSzPts val="2300"/>
              <a:buFont typeface="Tahoma"/>
              <a:buChar char="•"/>
              <a:defRPr sz="2500" b="0" i="0" u="none" strike="noStrike" cap="none">
                <a:solidFill>
                  <a:schemeClr val="dk1"/>
                </a:solidFill>
                <a:latin typeface="Tahoma"/>
                <a:ea typeface="Tahoma"/>
                <a:cs typeface="Tahoma"/>
                <a:sym typeface="Tahoma"/>
              </a:defRPr>
            </a:lvl1pPr>
            <a:lvl2pPr marL="914400" marR="0" lvl="1" indent="-349250" algn="l" rtl="0">
              <a:spcBef>
                <a:spcPts val="300"/>
              </a:spcBef>
              <a:spcAft>
                <a:spcPts val="0"/>
              </a:spcAft>
              <a:buClr>
                <a:schemeClr val="accent1"/>
              </a:buClr>
              <a:buSzPts val="1900"/>
              <a:buFont typeface="Tahoma"/>
              <a:buChar char="•"/>
              <a:defRPr sz="2100" b="0" i="0" u="none" strike="noStrike" cap="none">
                <a:solidFill>
                  <a:schemeClr val="dk2"/>
                </a:solidFill>
                <a:latin typeface="Tahoma"/>
                <a:ea typeface="Tahoma"/>
                <a:cs typeface="Tahoma"/>
                <a:sym typeface="Tahoma"/>
              </a:defRPr>
            </a:lvl2pPr>
            <a:lvl3pPr marL="1371600" marR="0" lvl="2" indent="-336550" algn="l" rtl="0">
              <a:spcBef>
                <a:spcPts val="300"/>
              </a:spcBef>
              <a:spcAft>
                <a:spcPts val="0"/>
              </a:spcAft>
              <a:buClr>
                <a:schemeClr val="accent1"/>
              </a:buClr>
              <a:buSzPts val="1700"/>
              <a:buFont typeface="Tahoma"/>
              <a:buChar char="•"/>
              <a:defRPr sz="1900" b="0" i="0" u="none" strike="noStrike" cap="none">
                <a:solidFill>
                  <a:schemeClr val="dk2"/>
                </a:solidFill>
                <a:latin typeface="Tahoma"/>
                <a:ea typeface="Tahoma"/>
                <a:cs typeface="Tahoma"/>
                <a:sym typeface="Tahoma"/>
              </a:defRPr>
            </a:lvl3pPr>
            <a:lvl4pPr marL="1828800" marR="0" lvl="3" indent="-323850" algn="l" rtl="0">
              <a:spcBef>
                <a:spcPts val="300"/>
              </a:spcBef>
              <a:spcAft>
                <a:spcPts val="0"/>
              </a:spcAft>
              <a:buClr>
                <a:schemeClr val="accent1"/>
              </a:buClr>
              <a:buSzPts val="1500"/>
              <a:buFont typeface="Tahoma"/>
              <a:buChar char="•"/>
              <a:defRPr sz="1700" b="0" i="0" u="none" strike="noStrike" cap="none">
                <a:solidFill>
                  <a:schemeClr val="dk2"/>
                </a:solidFill>
                <a:latin typeface="Tahoma"/>
                <a:ea typeface="Tahoma"/>
                <a:cs typeface="Tahoma"/>
                <a:sym typeface="Tahoma"/>
              </a:defRPr>
            </a:lvl4pPr>
            <a:lvl5pPr marL="2286000" marR="0" lvl="4" indent="-311150" algn="l" rtl="0">
              <a:spcBef>
                <a:spcPts val="300"/>
              </a:spcBef>
              <a:spcAft>
                <a:spcPts val="0"/>
              </a:spcAft>
              <a:buClr>
                <a:schemeClr val="accent1"/>
              </a:buClr>
              <a:buSzPts val="1300"/>
              <a:buFont typeface="Tahoma"/>
              <a:buChar char="•"/>
              <a:defRPr sz="1500" b="0" i="0" u="none" strike="noStrike" cap="none">
                <a:solidFill>
                  <a:schemeClr val="dk2"/>
                </a:solidFill>
                <a:latin typeface="Tahoma"/>
                <a:ea typeface="Tahoma"/>
                <a:cs typeface="Tahoma"/>
                <a:sym typeface="Tahoma"/>
              </a:defRPr>
            </a:lvl5pPr>
            <a:lvl6pPr marL="2743200" marR="0" lvl="5" indent="-412750" algn="l" rtl="0">
              <a:spcBef>
                <a:spcPts val="600"/>
              </a:spcBef>
              <a:spcAft>
                <a:spcPts val="0"/>
              </a:spcAft>
              <a:buClr>
                <a:srgbClr val="EEEAFF"/>
              </a:buClr>
              <a:buSzPts val="2900"/>
              <a:buFont typeface="Arial"/>
              <a:buChar char="»"/>
              <a:defRPr sz="2900" b="0" i="0" u="none" strike="noStrike" cap="none">
                <a:solidFill>
                  <a:srgbClr val="EEEAFF"/>
                </a:solidFill>
                <a:latin typeface="Arial"/>
                <a:ea typeface="Arial"/>
                <a:cs typeface="Arial"/>
                <a:sym typeface="Arial"/>
              </a:defRPr>
            </a:lvl6pPr>
            <a:lvl7pPr marL="3200400" marR="0" lvl="6" indent="-412750" algn="l" rtl="0">
              <a:spcBef>
                <a:spcPts val="600"/>
              </a:spcBef>
              <a:spcAft>
                <a:spcPts val="0"/>
              </a:spcAft>
              <a:buClr>
                <a:srgbClr val="EEEAFF"/>
              </a:buClr>
              <a:buSzPts val="2900"/>
              <a:buFont typeface="Arial"/>
              <a:buChar char="»"/>
              <a:defRPr sz="2900" b="0" i="0" u="none" strike="noStrike" cap="none">
                <a:solidFill>
                  <a:srgbClr val="EEEAFF"/>
                </a:solidFill>
                <a:latin typeface="Arial"/>
                <a:ea typeface="Arial"/>
                <a:cs typeface="Arial"/>
                <a:sym typeface="Arial"/>
              </a:defRPr>
            </a:lvl7pPr>
            <a:lvl8pPr marL="3657600" marR="0" lvl="7" indent="-412750" algn="l" rtl="0">
              <a:spcBef>
                <a:spcPts val="600"/>
              </a:spcBef>
              <a:spcAft>
                <a:spcPts val="0"/>
              </a:spcAft>
              <a:buClr>
                <a:srgbClr val="EEEAFF"/>
              </a:buClr>
              <a:buSzPts val="2900"/>
              <a:buFont typeface="Arial"/>
              <a:buChar char="»"/>
              <a:defRPr sz="2900" b="0" i="0" u="none" strike="noStrike" cap="none">
                <a:solidFill>
                  <a:srgbClr val="EEEAFF"/>
                </a:solidFill>
                <a:latin typeface="Arial"/>
                <a:ea typeface="Arial"/>
                <a:cs typeface="Arial"/>
                <a:sym typeface="Arial"/>
              </a:defRPr>
            </a:lvl8pPr>
            <a:lvl9pPr marL="4114800" marR="0" lvl="8" indent="-412750" algn="l" rtl="0">
              <a:spcBef>
                <a:spcPts val="600"/>
              </a:spcBef>
              <a:spcAft>
                <a:spcPts val="0"/>
              </a:spcAft>
              <a:buClr>
                <a:srgbClr val="EEEAFF"/>
              </a:buClr>
              <a:buSzPts val="2900"/>
              <a:buFont typeface="Arial"/>
              <a:buChar char="»"/>
              <a:defRPr sz="2900" b="0" i="0" u="none" strike="noStrike" cap="none">
                <a:solidFill>
                  <a:srgbClr val="EEEAFF"/>
                </a:solidFill>
                <a:latin typeface="Arial"/>
                <a:ea typeface="Arial"/>
                <a:cs typeface="Arial"/>
                <a:sym typeface="Arial"/>
              </a:defRPr>
            </a:lvl9pPr>
          </a:lstStyle>
          <a:p>
            <a:endParaRPr/>
          </a:p>
        </p:txBody>
      </p:sp>
      <p:sp>
        <p:nvSpPr>
          <p:cNvPr id="58" name="Google Shape;58;p6"/>
          <p:cNvSpPr txBox="1">
            <a:spLocks noGrp="1"/>
          </p:cNvSpPr>
          <p:nvPr>
            <p:ph type="title"/>
          </p:nvPr>
        </p:nvSpPr>
        <p:spPr>
          <a:xfrm>
            <a:off x="698797" y="275530"/>
            <a:ext cx="10794300" cy="1184700"/>
          </a:xfrm>
          <a:prstGeom prst="rect">
            <a:avLst/>
          </a:prstGeom>
          <a:noFill/>
          <a:ln>
            <a:noFill/>
          </a:ln>
        </p:spPr>
        <p:txBody>
          <a:bodyPr spcFirstLastPara="1" wrap="square" lIns="76200" tIns="38100" rIns="76200" bIns="38100" anchor="b" anchorCtr="0">
            <a:noAutofit/>
          </a:bodyPr>
          <a:lstStyle>
            <a:lvl1pPr marR="0" lvl="0" algn="l" rtl="0">
              <a:spcBef>
                <a:spcPts val="0"/>
              </a:spcBef>
              <a:spcAft>
                <a:spcPts val="0"/>
              </a:spcAft>
              <a:buSzPts val="1500"/>
              <a:buNone/>
              <a:defRPr sz="3700" b="0" i="0" u="none" strike="noStrike" cap="none">
                <a:solidFill>
                  <a:schemeClr val="accent1"/>
                </a:solidFill>
                <a:latin typeface="Tahoma"/>
                <a:ea typeface="Tahoma"/>
                <a:cs typeface="Tahoma"/>
                <a:sym typeface="Tahoma"/>
              </a:defRPr>
            </a:lvl1pPr>
            <a:lvl2pPr marR="0" lvl="1" algn="l" rtl="0">
              <a:spcBef>
                <a:spcPts val="0"/>
              </a:spcBef>
              <a:spcAft>
                <a:spcPts val="0"/>
              </a:spcAft>
              <a:buSzPts val="1500"/>
              <a:buNone/>
              <a:defRPr sz="3700" b="0" i="0" u="none" strike="noStrike" cap="none">
                <a:solidFill>
                  <a:srgbClr val="D84626"/>
                </a:solidFill>
                <a:latin typeface="Tahoma"/>
                <a:ea typeface="Tahoma"/>
                <a:cs typeface="Tahoma"/>
                <a:sym typeface="Tahoma"/>
              </a:defRPr>
            </a:lvl2pPr>
            <a:lvl3pPr marR="0" lvl="2" algn="l" rtl="0">
              <a:spcBef>
                <a:spcPts val="0"/>
              </a:spcBef>
              <a:spcAft>
                <a:spcPts val="0"/>
              </a:spcAft>
              <a:buSzPts val="1500"/>
              <a:buNone/>
              <a:defRPr sz="3700" b="0" i="0" u="none" strike="noStrike" cap="none">
                <a:solidFill>
                  <a:srgbClr val="D84626"/>
                </a:solidFill>
                <a:latin typeface="Tahoma"/>
                <a:ea typeface="Tahoma"/>
                <a:cs typeface="Tahoma"/>
                <a:sym typeface="Tahoma"/>
              </a:defRPr>
            </a:lvl3pPr>
            <a:lvl4pPr marR="0" lvl="3" algn="l" rtl="0">
              <a:spcBef>
                <a:spcPts val="0"/>
              </a:spcBef>
              <a:spcAft>
                <a:spcPts val="0"/>
              </a:spcAft>
              <a:buSzPts val="1500"/>
              <a:buNone/>
              <a:defRPr sz="3700" b="0" i="0" u="none" strike="noStrike" cap="none">
                <a:solidFill>
                  <a:srgbClr val="D84626"/>
                </a:solidFill>
                <a:latin typeface="Tahoma"/>
                <a:ea typeface="Tahoma"/>
                <a:cs typeface="Tahoma"/>
                <a:sym typeface="Tahoma"/>
              </a:defRPr>
            </a:lvl4pPr>
            <a:lvl5pPr marR="0" lvl="4" algn="l" rtl="0">
              <a:spcBef>
                <a:spcPts val="0"/>
              </a:spcBef>
              <a:spcAft>
                <a:spcPts val="0"/>
              </a:spcAft>
              <a:buSzPts val="1500"/>
              <a:buNone/>
              <a:defRPr sz="3700" b="0" i="0" u="none" strike="noStrike" cap="none">
                <a:solidFill>
                  <a:srgbClr val="D84626"/>
                </a:solidFill>
                <a:latin typeface="Tahoma"/>
                <a:ea typeface="Tahoma"/>
                <a:cs typeface="Tahoma"/>
                <a:sym typeface="Tahoma"/>
              </a:defRPr>
            </a:lvl5pPr>
            <a:lvl6pPr marR="0" lvl="5" algn="l" rtl="0">
              <a:spcBef>
                <a:spcPts val="0"/>
              </a:spcBef>
              <a:spcAft>
                <a:spcPts val="0"/>
              </a:spcAft>
              <a:buSzPts val="1500"/>
              <a:buNone/>
              <a:defRPr sz="4200" b="0" i="0" u="none" strike="noStrike" cap="none">
                <a:solidFill>
                  <a:srgbClr val="FFC22D"/>
                </a:solidFill>
                <a:latin typeface="Arial"/>
                <a:ea typeface="Arial"/>
                <a:cs typeface="Arial"/>
                <a:sym typeface="Arial"/>
              </a:defRPr>
            </a:lvl6pPr>
            <a:lvl7pPr marR="0" lvl="6" algn="l" rtl="0">
              <a:spcBef>
                <a:spcPts val="0"/>
              </a:spcBef>
              <a:spcAft>
                <a:spcPts val="0"/>
              </a:spcAft>
              <a:buSzPts val="1500"/>
              <a:buNone/>
              <a:defRPr sz="4200" b="0" i="0" u="none" strike="noStrike" cap="none">
                <a:solidFill>
                  <a:srgbClr val="FFC22D"/>
                </a:solidFill>
                <a:latin typeface="Arial"/>
                <a:ea typeface="Arial"/>
                <a:cs typeface="Arial"/>
                <a:sym typeface="Arial"/>
              </a:defRPr>
            </a:lvl7pPr>
            <a:lvl8pPr marR="0" lvl="7" algn="l" rtl="0">
              <a:spcBef>
                <a:spcPts val="0"/>
              </a:spcBef>
              <a:spcAft>
                <a:spcPts val="0"/>
              </a:spcAft>
              <a:buSzPts val="1500"/>
              <a:buNone/>
              <a:defRPr sz="4200" b="0" i="0" u="none" strike="noStrike" cap="none">
                <a:solidFill>
                  <a:srgbClr val="FFC22D"/>
                </a:solidFill>
                <a:latin typeface="Arial"/>
                <a:ea typeface="Arial"/>
                <a:cs typeface="Arial"/>
                <a:sym typeface="Arial"/>
              </a:defRPr>
            </a:lvl8pPr>
            <a:lvl9pPr marR="0" lvl="8" algn="l" rtl="0">
              <a:spcBef>
                <a:spcPts val="0"/>
              </a:spcBef>
              <a:spcAft>
                <a:spcPts val="0"/>
              </a:spcAft>
              <a:buSzPts val="1500"/>
              <a:buNone/>
              <a:defRPr sz="4200" b="0" i="0" u="none" strike="noStrike" cap="none">
                <a:solidFill>
                  <a:srgbClr val="FFC22D"/>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image" Target="../media/image8.jpg"/><Relationship Id="rId4"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5.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4.svg"/><Relationship Id="rId4" Type="http://schemas.openxmlformats.org/officeDocument/2006/relationships/image" Target="../media/image36.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a:spLocks noGrp="1"/>
          </p:cNvSpPr>
          <p:nvPr>
            <p:ph type="ctrTitle"/>
          </p:nvPr>
        </p:nvSpPr>
        <p:spPr>
          <a:xfrm>
            <a:off x="398400" y="2266300"/>
            <a:ext cx="11559900" cy="1292100"/>
          </a:xfrm>
          <a:prstGeom prst="rect">
            <a:avLst/>
          </a:prstGeom>
          <a:noFill/>
          <a:ln>
            <a:noFill/>
          </a:ln>
        </p:spPr>
        <p:txBody>
          <a:bodyPr spcFirstLastPara="1" wrap="square" lIns="76200" tIns="38100" rIns="76200" bIns="38100" anchor="b" anchorCtr="0">
            <a:noAutofit/>
          </a:bodyPr>
          <a:lstStyle/>
          <a:p>
            <a:pPr marL="0" lvl="0" indent="0" algn="l" rtl="0">
              <a:spcBef>
                <a:spcPts val="0"/>
              </a:spcBef>
              <a:spcAft>
                <a:spcPts val="0"/>
              </a:spcAft>
              <a:buNone/>
            </a:pPr>
            <a:r>
              <a:rPr lang="en-US" altLang="zh-CN" sz="3600" dirty="0">
                <a:solidFill>
                  <a:srgbClr val="C00000"/>
                </a:solidFill>
                <a:latin typeface="Arial"/>
                <a:ea typeface="Arial"/>
                <a:cs typeface="Arial"/>
                <a:sym typeface="Arial"/>
              </a:rPr>
              <a:t>CURLS: Causal Rule Learning for Subgroups with Significant Treatment Effect</a:t>
            </a:r>
            <a:endParaRPr sz="3600" dirty="0">
              <a:solidFill>
                <a:srgbClr val="C00000"/>
              </a:solidFill>
              <a:latin typeface="Arial"/>
              <a:ea typeface="Arial"/>
              <a:cs typeface="Arial"/>
              <a:sym typeface="Arial"/>
            </a:endParaRPr>
          </a:p>
        </p:txBody>
      </p:sp>
      <p:sp>
        <p:nvSpPr>
          <p:cNvPr id="87" name="Google Shape;87;p12"/>
          <p:cNvSpPr txBox="1">
            <a:spLocks noGrp="1"/>
          </p:cNvSpPr>
          <p:nvPr>
            <p:ph type="subTitle" idx="1"/>
          </p:nvPr>
        </p:nvSpPr>
        <p:spPr>
          <a:xfrm>
            <a:off x="527475" y="3701150"/>
            <a:ext cx="10912200" cy="908400"/>
          </a:xfrm>
          <a:prstGeom prst="rect">
            <a:avLst/>
          </a:prstGeom>
          <a:noFill/>
          <a:ln>
            <a:noFill/>
          </a:ln>
        </p:spPr>
        <p:txBody>
          <a:bodyPr spcFirstLastPara="1" wrap="square" lIns="108825" tIns="54425" rIns="108825" bIns="54425" anchor="t" anchorCtr="0">
            <a:noAutofit/>
          </a:bodyPr>
          <a:lstStyle/>
          <a:p>
            <a:pPr marL="0" lvl="0" indent="0" algn="l" rtl="0">
              <a:spcBef>
                <a:spcPts val="200"/>
              </a:spcBef>
              <a:spcAft>
                <a:spcPts val="0"/>
              </a:spcAft>
              <a:buSzPts val="2300"/>
              <a:buNone/>
            </a:pPr>
            <a:r>
              <a:rPr lang="zh-CN" sz="2200" dirty="0">
                <a:solidFill>
                  <a:srgbClr val="536489"/>
                </a:solidFill>
                <a:latin typeface="Arial"/>
                <a:ea typeface="Arial"/>
                <a:cs typeface="Arial"/>
                <a:sym typeface="Arial"/>
              </a:rPr>
              <a:t>Jiehui Zhou</a:t>
            </a:r>
            <a:r>
              <a:rPr lang="en-US" altLang="zh-CN" sz="2200" baseline="30000" dirty="0">
                <a:solidFill>
                  <a:srgbClr val="536489"/>
                </a:solidFill>
                <a:latin typeface="Arial"/>
                <a:ea typeface="Arial"/>
                <a:cs typeface="Arial"/>
                <a:sym typeface="Arial"/>
              </a:rPr>
              <a:t>1,2</a:t>
            </a:r>
            <a:r>
              <a:rPr lang="zh-CN" sz="2200" dirty="0">
                <a:solidFill>
                  <a:srgbClr val="536489"/>
                </a:solidFill>
                <a:latin typeface="Arial"/>
                <a:ea typeface="Arial"/>
                <a:cs typeface="Arial"/>
                <a:sym typeface="Arial"/>
              </a:rPr>
              <a:t>,</a:t>
            </a:r>
            <a:r>
              <a:rPr lang="en-US" altLang="zh-CN" sz="2200" dirty="0">
                <a:solidFill>
                  <a:srgbClr val="536489"/>
                </a:solidFill>
                <a:latin typeface="Arial"/>
                <a:ea typeface="Arial"/>
                <a:cs typeface="Arial"/>
                <a:sym typeface="Arial"/>
              </a:rPr>
              <a:t> </a:t>
            </a:r>
            <a:r>
              <a:rPr lang="en-US" altLang="zh-CN" sz="2200" dirty="0" err="1">
                <a:solidFill>
                  <a:srgbClr val="536489"/>
                </a:solidFill>
                <a:latin typeface="Arial"/>
                <a:ea typeface="Arial"/>
                <a:cs typeface="Arial"/>
                <a:sym typeface="Arial"/>
              </a:rPr>
              <a:t>Linxiao</a:t>
            </a:r>
            <a:r>
              <a:rPr lang="en-US" altLang="zh-CN" sz="2200" dirty="0">
                <a:solidFill>
                  <a:srgbClr val="536489"/>
                </a:solidFill>
                <a:latin typeface="Arial"/>
                <a:ea typeface="Arial"/>
                <a:cs typeface="Arial"/>
                <a:sym typeface="Arial"/>
              </a:rPr>
              <a:t> Yang</a:t>
            </a:r>
            <a:r>
              <a:rPr lang="en-US" altLang="zh-CN" sz="2200" baseline="30000" dirty="0">
                <a:solidFill>
                  <a:srgbClr val="536489"/>
                </a:solidFill>
                <a:latin typeface="Arial"/>
                <a:ea typeface="Arial"/>
                <a:cs typeface="Arial"/>
                <a:sym typeface="Arial"/>
              </a:rPr>
              <a:t>2</a:t>
            </a:r>
            <a:r>
              <a:rPr lang="zh-CN" sz="2200" dirty="0">
                <a:solidFill>
                  <a:srgbClr val="536489"/>
                </a:solidFill>
                <a:latin typeface="Arial"/>
                <a:ea typeface="Arial"/>
                <a:cs typeface="Arial"/>
                <a:sym typeface="Arial"/>
              </a:rPr>
              <a:t>,</a:t>
            </a:r>
            <a:r>
              <a:rPr lang="en-US" altLang="zh-CN" sz="2200" dirty="0">
                <a:solidFill>
                  <a:srgbClr val="536489"/>
                </a:solidFill>
                <a:latin typeface="Arial"/>
                <a:ea typeface="Arial"/>
                <a:cs typeface="Arial"/>
                <a:sym typeface="Arial"/>
              </a:rPr>
              <a:t> </a:t>
            </a:r>
            <a:r>
              <a:rPr lang="en-US" altLang="zh-CN" sz="2200" dirty="0" err="1">
                <a:solidFill>
                  <a:srgbClr val="536489"/>
                </a:solidFill>
                <a:latin typeface="Arial"/>
                <a:ea typeface="Arial"/>
                <a:cs typeface="Arial"/>
                <a:sym typeface="Arial"/>
              </a:rPr>
              <a:t>Xingyu</a:t>
            </a:r>
            <a:r>
              <a:rPr lang="en-US" altLang="zh-CN" sz="2200" dirty="0">
                <a:solidFill>
                  <a:srgbClr val="536489"/>
                </a:solidFill>
                <a:latin typeface="Arial"/>
                <a:ea typeface="Arial"/>
                <a:cs typeface="Arial"/>
                <a:sym typeface="Arial"/>
              </a:rPr>
              <a:t> Liu</a:t>
            </a:r>
            <a:r>
              <a:rPr lang="en-US" altLang="zh-CN" sz="2200" baseline="30000" dirty="0">
                <a:solidFill>
                  <a:srgbClr val="536489"/>
                </a:solidFill>
                <a:latin typeface="Arial"/>
                <a:ea typeface="Arial"/>
                <a:cs typeface="Arial"/>
                <a:sym typeface="Arial"/>
              </a:rPr>
              <a:t>1</a:t>
            </a:r>
            <a:r>
              <a:rPr lang="en-US" altLang="zh-CN" sz="2200" dirty="0">
                <a:solidFill>
                  <a:srgbClr val="536489"/>
                </a:solidFill>
                <a:latin typeface="Arial"/>
                <a:ea typeface="Arial"/>
                <a:cs typeface="Arial"/>
                <a:sym typeface="Arial"/>
              </a:rPr>
              <a:t>, </a:t>
            </a:r>
            <a:r>
              <a:rPr lang="en-US" altLang="zh-CN" sz="2200" dirty="0" err="1">
                <a:solidFill>
                  <a:srgbClr val="536489"/>
                </a:solidFill>
                <a:latin typeface="Arial"/>
                <a:ea typeface="Arial"/>
                <a:cs typeface="Arial"/>
                <a:sym typeface="Arial"/>
              </a:rPr>
              <a:t>Xinyue</a:t>
            </a:r>
            <a:r>
              <a:rPr lang="en-US" altLang="zh-CN" sz="2200" dirty="0">
                <a:solidFill>
                  <a:srgbClr val="536489"/>
                </a:solidFill>
                <a:latin typeface="Arial"/>
                <a:ea typeface="Arial"/>
                <a:cs typeface="Arial"/>
                <a:sym typeface="Arial"/>
              </a:rPr>
              <a:t> Gu</a:t>
            </a:r>
            <a:r>
              <a:rPr lang="en-US" altLang="zh-CN" sz="2200" baseline="30000" dirty="0">
                <a:solidFill>
                  <a:srgbClr val="536489"/>
                </a:solidFill>
                <a:latin typeface="Arial"/>
                <a:ea typeface="Arial"/>
                <a:cs typeface="Arial"/>
                <a:sym typeface="Arial"/>
              </a:rPr>
              <a:t>2</a:t>
            </a:r>
            <a:r>
              <a:rPr lang="en-US" altLang="zh-CN" sz="2200" dirty="0">
                <a:solidFill>
                  <a:srgbClr val="536489"/>
                </a:solidFill>
                <a:latin typeface="Arial"/>
                <a:ea typeface="Arial"/>
                <a:cs typeface="Arial"/>
                <a:sym typeface="Arial"/>
              </a:rPr>
              <a:t>, Liang Sun</a:t>
            </a:r>
            <a:r>
              <a:rPr lang="en-US" altLang="zh-CN" sz="2200" baseline="30000" dirty="0">
                <a:solidFill>
                  <a:srgbClr val="536489"/>
                </a:solidFill>
                <a:latin typeface="Arial"/>
                <a:ea typeface="Arial"/>
                <a:cs typeface="Arial"/>
                <a:sym typeface="Arial"/>
              </a:rPr>
              <a:t>2</a:t>
            </a:r>
            <a:r>
              <a:rPr lang="zh-CN" sz="2200" dirty="0">
                <a:solidFill>
                  <a:srgbClr val="536489"/>
                </a:solidFill>
                <a:latin typeface="Arial"/>
                <a:ea typeface="Arial"/>
                <a:cs typeface="Arial"/>
                <a:sym typeface="Arial"/>
              </a:rPr>
              <a:t> and Wei Chen</a:t>
            </a:r>
            <a:r>
              <a:rPr lang="en-US" altLang="zh-CN" sz="2200" baseline="30000" dirty="0">
                <a:solidFill>
                  <a:srgbClr val="536489"/>
                </a:solidFill>
                <a:latin typeface="Arial"/>
                <a:ea typeface="Arial"/>
                <a:cs typeface="Arial"/>
                <a:sym typeface="Arial"/>
              </a:rPr>
              <a:t>1</a:t>
            </a:r>
          </a:p>
          <a:p>
            <a:pPr marL="0" lvl="0" indent="0" algn="l" rtl="0">
              <a:spcBef>
                <a:spcPts val="200"/>
              </a:spcBef>
              <a:spcAft>
                <a:spcPts val="0"/>
              </a:spcAft>
              <a:buSzPts val="2300"/>
              <a:buNone/>
            </a:pPr>
            <a:endParaRPr lang="en-US" sz="2200" dirty="0">
              <a:solidFill>
                <a:srgbClr val="536489"/>
              </a:solidFill>
              <a:latin typeface="Arial"/>
              <a:ea typeface="Arial"/>
              <a:cs typeface="Arial"/>
              <a:sym typeface="Arial"/>
            </a:endParaRPr>
          </a:p>
          <a:p>
            <a:pPr marL="0" lvl="0" indent="0" algn="l" rtl="0">
              <a:spcBef>
                <a:spcPts val="200"/>
              </a:spcBef>
              <a:spcAft>
                <a:spcPts val="0"/>
              </a:spcAft>
              <a:buSzPts val="2300"/>
              <a:buNone/>
            </a:pPr>
            <a:r>
              <a:rPr lang="en-US" altLang="zh-CN" sz="2200" baseline="30000" dirty="0">
                <a:solidFill>
                  <a:srgbClr val="536489"/>
                </a:solidFill>
                <a:latin typeface="Arial"/>
                <a:ea typeface="Arial"/>
                <a:cs typeface="Arial"/>
                <a:sym typeface="Arial"/>
              </a:rPr>
              <a:t>1</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State</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Key</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Lab</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of</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CAD&amp;CG,</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Zhejiang</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University</a:t>
            </a:r>
          </a:p>
          <a:p>
            <a:pPr marL="0" lvl="0" indent="0" algn="l" rtl="0">
              <a:spcBef>
                <a:spcPts val="200"/>
              </a:spcBef>
              <a:spcAft>
                <a:spcPts val="0"/>
              </a:spcAft>
              <a:buSzPts val="2300"/>
              <a:buNone/>
            </a:pPr>
            <a:r>
              <a:rPr lang="en-US" altLang="zh-CN" sz="2200" baseline="30000" dirty="0">
                <a:solidFill>
                  <a:srgbClr val="536489"/>
                </a:solidFill>
                <a:latin typeface="Arial"/>
                <a:ea typeface="Arial"/>
                <a:cs typeface="Arial"/>
                <a:sym typeface="Arial"/>
              </a:rPr>
              <a:t>2</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DAMO</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Academy,</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Alibaba</a:t>
            </a:r>
            <a:r>
              <a:rPr lang="zh-CN" altLang="en-US" sz="2200" dirty="0">
                <a:solidFill>
                  <a:srgbClr val="536489"/>
                </a:solidFill>
                <a:latin typeface="Arial"/>
                <a:ea typeface="Arial"/>
                <a:cs typeface="Arial"/>
                <a:sym typeface="Arial"/>
              </a:rPr>
              <a:t> </a:t>
            </a:r>
            <a:r>
              <a:rPr lang="en-US" altLang="zh-CN" sz="2200" dirty="0">
                <a:solidFill>
                  <a:srgbClr val="536489"/>
                </a:solidFill>
                <a:latin typeface="Arial"/>
                <a:ea typeface="Arial"/>
                <a:cs typeface="Arial"/>
                <a:sym typeface="Arial"/>
              </a:rPr>
              <a:t>Group</a:t>
            </a:r>
            <a:endParaRPr sz="2200" dirty="0">
              <a:solidFill>
                <a:srgbClr val="536489"/>
              </a:solidFill>
              <a:latin typeface="Arial"/>
              <a:ea typeface="Arial"/>
              <a:cs typeface="Arial"/>
              <a:sym typeface="Arial"/>
            </a:endParaRPr>
          </a:p>
        </p:txBody>
      </p:sp>
      <p:pic>
        <p:nvPicPr>
          <p:cNvPr id="88" name="Google Shape;88;p12"/>
          <p:cNvPicPr preferRelativeResize="0"/>
          <p:nvPr/>
        </p:nvPicPr>
        <p:blipFill rotWithShape="1">
          <a:blip r:embed="rId3">
            <a:alphaModFix/>
          </a:blip>
          <a:srcRect l="16145" t="14057" r="18963" b="8761"/>
          <a:stretch/>
        </p:blipFill>
        <p:spPr>
          <a:xfrm>
            <a:off x="1090620" y="5448298"/>
            <a:ext cx="1253681" cy="1186325"/>
          </a:xfrm>
          <a:prstGeom prst="rect">
            <a:avLst/>
          </a:prstGeom>
          <a:noFill/>
          <a:ln>
            <a:noFill/>
          </a:ln>
        </p:spPr>
      </p:pic>
      <p:pic>
        <p:nvPicPr>
          <p:cNvPr id="3" name="Picture 2">
            <a:extLst>
              <a:ext uri="{FF2B5EF4-FFF2-40B4-BE49-F238E27FC236}">
                <a16:creationId xmlns:a16="http://schemas.microsoft.com/office/drawing/2014/main" id="{7E368DDB-6C7D-5B4F-E9F7-574873617631}"/>
              </a:ext>
            </a:extLst>
          </p:cNvPr>
          <p:cNvPicPr>
            <a:picLocks noChangeAspect="1"/>
          </p:cNvPicPr>
          <p:nvPr/>
        </p:nvPicPr>
        <p:blipFill>
          <a:blip r:embed="rId4"/>
          <a:stretch>
            <a:fillRect/>
          </a:stretch>
        </p:blipFill>
        <p:spPr>
          <a:xfrm>
            <a:off x="0" y="98280"/>
            <a:ext cx="5009622" cy="2005446"/>
          </a:xfrm>
          <a:prstGeom prst="rect">
            <a:avLst/>
          </a:prstGeom>
        </p:spPr>
      </p:pic>
      <p:pic>
        <p:nvPicPr>
          <p:cNvPr id="5" name="Picture 4">
            <a:extLst>
              <a:ext uri="{FF2B5EF4-FFF2-40B4-BE49-F238E27FC236}">
                <a16:creationId xmlns:a16="http://schemas.microsoft.com/office/drawing/2014/main" id="{89D8A19B-7868-2AA6-A632-4B822F182FA0}"/>
              </a:ext>
            </a:extLst>
          </p:cNvPr>
          <p:cNvPicPr>
            <a:picLocks noChangeAspect="1"/>
          </p:cNvPicPr>
          <p:nvPr/>
        </p:nvPicPr>
        <p:blipFill rotWithShape="1">
          <a:blip r:embed="rId5"/>
          <a:srcRect t="23064" b="23945"/>
          <a:stretch/>
        </p:blipFill>
        <p:spPr>
          <a:xfrm>
            <a:off x="3032911" y="5448299"/>
            <a:ext cx="2222500" cy="117773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Our</a:t>
            </a:r>
            <a:r>
              <a:rPr lang="zh-CN" altLang="en-US" dirty="0"/>
              <a:t> </a:t>
            </a:r>
            <a:r>
              <a:rPr lang="en-US" altLang="zh-CN" dirty="0"/>
              <a:t>Solution</a:t>
            </a:r>
            <a:endParaRPr dirty="0"/>
          </a:p>
        </p:txBody>
      </p:sp>
      <p:grpSp>
        <p:nvGrpSpPr>
          <p:cNvPr id="3" name="Google Shape;204;p18">
            <a:extLst>
              <a:ext uri="{FF2B5EF4-FFF2-40B4-BE49-F238E27FC236}">
                <a16:creationId xmlns:a16="http://schemas.microsoft.com/office/drawing/2014/main" id="{23D9AC27-78AA-4403-99E1-1222CE2B5C3A}"/>
              </a:ext>
            </a:extLst>
          </p:cNvPr>
          <p:cNvGrpSpPr/>
          <p:nvPr/>
        </p:nvGrpSpPr>
        <p:grpSpPr>
          <a:xfrm>
            <a:off x="227013" y="1077597"/>
            <a:ext cx="4897437" cy="1556456"/>
            <a:chOff x="651176" y="1803266"/>
            <a:chExt cx="4897437" cy="1842178"/>
          </a:xfrm>
        </p:grpSpPr>
        <p:sp>
          <p:nvSpPr>
            <p:cNvPr id="4" name="Google Shape;205;p18">
              <a:extLst>
                <a:ext uri="{FF2B5EF4-FFF2-40B4-BE49-F238E27FC236}">
                  <a16:creationId xmlns:a16="http://schemas.microsoft.com/office/drawing/2014/main" id="{17D516D2-2DB8-EA66-616F-C7FEE387ECB3}"/>
                </a:ext>
              </a:extLst>
            </p:cNvPr>
            <p:cNvSpPr/>
            <p:nvPr/>
          </p:nvSpPr>
          <p:spPr>
            <a:xfrm>
              <a:off x="651185" y="2111544"/>
              <a:ext cx="4897428" cy="153390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 name="Google Shape;206;p18">
              <a:extLst>
                <a:ext uri="{FF2B5EF4-FFF2-40B4-BE49-F238E27FC236}">
                  <a16:creationId xmlns:a16="http://schemas.microsoft.com/office/drawing/2014/main" id="{6BBE8361-81A9-ED1E-6AB0-112BA071D451}"/>
                </a:ext>
              </a:extLst>
            </p:cNvPr>
            <p:cNvSpPr/>
            <p:nvPr/>
          </p:nvSpPr>
          <p:spPr>
            <a:xfrm>
              <a:off x="651176" y="1803266"/>
              <a:ext cx="3128700" cy="554100"/>
            </a:xfrm>
            <a:prstGeom prst="rect">
              <a:avLst/>
            </a:prstGeom>
            <a:solidFill>
              <a:srgbClr val="536589"/>
            </a:solidFill>
            <a:ln w="12700" cap="flat" cmpd="sng">
              <a:solidFill>
                <a:srgbClr val="5365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FFFFFF"/>
                  </a:solidFill>
                </a:rPr>
                <a:t>Challenge</a:t>
              </a:r>
              <a:r>
                <a:rPr lang="zh-CN" altLang="en-US" sz="2400" b="1" dirty="0">
                  <a:solidFill>
                    <a:srgbClr val="FFFFFF"/>
                  </a:solidFill>
                </a:rPr>
                <a:t> </a:t>
              </a:r>
              <a:r>
                <a:rPr lang="en-US" altLang="zh-CN" sz="2400" b="1" dirty="0">
                  <a:solidFill>
                    <a:srgbClr val="FFFFFF"/>
                  </a:solidFill>
                </a:rPr>
                <a:t>1</a:t>
              </a:r>
              <a:endParaRPr sz="2400" dirty="0"/>
            </a:p>
          </p:txBody>
        </p:sp>
      </p:grpSp>
      <p:sp>
        <p:nvSpPr>
          <p:cNvPr id="7" name="Google Shape;208;p18">
            <a:extLst>
              <a:ext uri="{FF2B5EF4-FFF2-40B4-BE49-F238E27FC236}">
                <a16:creationId xmlns:a16="http://schemas.microsoft.com/office/drawing/2014/main" id="{60301F22-DF51-6B10-DA5D-B521DF394C9C}"/>
              </a:ext>
            </a:extLst>
          </p:cNvPr>
          <p:cNvSpPr/>
          <p:nvPr/>
        </p:nvSpPr>
        <p:spPr>
          <a:xfrm>
            <a:off x="227013" y="1625004"/>
            <a:ext cx="5813953"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Effects-variance tradeoffs and readability constraints</a:t>
            </a:r>
            <a:endParaRPr sz="2000" dirty="0"/>
          </a:p>
        </p:txBody>
      </p:sp>
      <p:grpSp>
        <p:nvGrpSpPr>
          <p:cNvPr id="8" name="Google Shape;204;p18">
            <a:extLst>
              <a:ext uri="{FF2B5EF4-FFF2-40B4-BE49-F238E27FC236}">
                <a16:creationId xmlns:a16="http://schemas.microsoft.com/office/drawing/2014/main" id="{1F76AFA8-E597-FFB6-02FA-C5041D4D0560}"/>
              </a:ext>
            </a:extLst>
          </p:cNvPr>
          <p:cNvGrpSpPr/>
          <p:nvPr/>
        </p:nvGrpSpPr>
        <p:grpSpPr>
          <a:xfrm>
            <a:off x="6275388" y="1076547"/>
            <a:ext cx="4933949" cy="1556456"/>
            <a:chOff x="651176" y="1803266"/>
            <a:chExt cx="4933949" cy="1842178"/>
          </a:xfrm>
        </p:grpSpPr>
        <p:sp>
          <p:nvSpPr>
            <p:cNvPr id="9" name="Google Shape;205;p18">
              <a:extLst>
                <a:ext uri="{FF2B5EF4-FFF2-40B4-BE49-F238E27FC236}">
                  <a16:creationId xmlns:a16="http://schemas.microsoft.com/office/drawing/2014/main" id="{FFA54FE3-B67E-C827-6F91-0510DF15E813}"/>
                </a:ext>
              </a:extLst>
            </p:cNvPr>
            <p:cNvSpPr/>
            <p:nvPr/>
          </p:nvSpPr>
          <p:spPr>
            <a:xfrm>
              <a:off x="651184" y="2111544"/>
              <a:ext cx="4933941" cy="153390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0" name="Google Shape;206;p18">
              <a:extLst>
                <a:ext uri="{FF2B5EF4-FFF2-40B4-BE49-F238E27FC236}">
                  <a16:creationId xmlns:a16="http://schemas.microsoft.com/office/drawing/2014/main" id="{3BB05EDA-DFB0-FCBF-C8EA-0C194DE66FA4}"/>
                </a:ext>
              </a:extLst>
            </p:cNvPr>
            <p:cNvSpPr/>
            <p:nvPr/>
          </p:nvSpPr>
          <p:spPr>
            <a:xfrm>
              <a:off x="651176" y="1803266"/>
              <a:ext cx="3128700" cy="554100"/>
            </a:xfrm>
            <a:prstGeom prst="rect">
              <a:avLst/>
            </a:prstGeom>
            <a:solidFill>
              <a:srgbClr val="536589"/>
            </a:solidFill>
            <a:ln w="12700" cap="flat" cmpd="sng">
              <a:solidFill>
                <a:srgbClr val="5365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FFFFFF"/>
                  </a:solidFill>
                </a:rPr>
                <a:t>Challenge</a:t>
              </a:r>
              <a:r>
                <a:rPr lang="zh-CN" altLang="en-US" sz="2400" b="1" dirty="0">
                  <a:solidFill>
                    <a:srgbClr val="FFFFFF"/>
                  </a:solidFill>
                </a:rPr>
                <a:t> </a:t>
              </a:r>
              <a:r>
                <a:rPr lang="en-US" altLang="zh-CN" sz="2400" b="1" dirty="0">
                  <a:solidFill>
                    <a:srgbClr val="FFFFFF"/>
                  </a:solidFill>
                </a:rPr>
                <a:t>2</a:t>
              </a:r>
              <a:endParaRPr sz="2400" dirty="0"/>
            </a:p>
          </p:txBody>
        </p:sp>
      </p:grpSp>
      <p:sp>
        <p:nvSpPr>
          <p:cNvPr id="11" name="Google Shape;208;p18">
            <a:extLst>
              <a:ext uri="{FF2B5EF4-FFF2-40B4-BE49-F238E27FC236}">
                <a16:creationId xmlns:a16="http://schemas.microsoft.com/office/drawing/2014/main" id="{1CDF246C-1D94-DBD9-CB3C-D827C01E45A3}"/>
              </a:ext>
            </a:extLst>
          </p:cNvPr>
          <p:cNvSpPr/>
          <p:nvPr/>
        </p:nvSpPr>
        <p:spPr>
          <a:xfrm>
            <a:off x="6275388" y="1614187"/>
            <a:ext cx="5455396"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Combinatorial explosion of candidate subgroups</a:t>
            </a:r>
            <a:endParaRPr sz="2000" dirty="0"/>
          </a:p>
        </p:txBody>
      </p:sp>
      <p:sp>
        <p:nvSpPr>
          <p:cNvPr id="15" name="Google Shape;266;p21">
            <a:extLst>
              <a:ext uri="{FF2B5EF4-FFF2-40B4-BE49-F238E27FC236}">
                <a16:creationId xmlns:a16="http://schemas.microsoft.com/office/drawing/2014/main" id="{2F1D8502-3ED1-67FF-7513-221EA5E3E61B}"/>
              </a:ext>
            </a:extLst>
          </p:cNvPr>
          <p:cNvSpPr/>
          <p:nvPr/>
        </p:nvSpPr>
        <p:spPr>
          <a:xfrm>
            <a:off x="8132414" y="2744177"/>
            <a:ext cx="380700" cy="663600"/>
          </a:xfrm>
          <a:prstGeom prst="downArrow">
            <a:avLst>
              <a:gd name="adj1" fmla="val 39384"/>
              <a:gd name="adj2" fmla="val 66122"/>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Microsoft Yahei"/>
              <a:ea typeface="Microsoft Yahei"/>
              <a:cs typeface="Microsoft Yahei"/>
              <a:sym typeface="Microsoft Yahei"/>
            </a:endParaRPr>
          </a:p>
        </p:txBody>
      </p:sp>
      <p:sp>
        <p:nvSpPr>
          <p:cNvPr id="19" name="Google Shape;208;p18">
            <a:extLst>
              <a:ext uri="{FF2B5EF4-FFF2-40B4-BE49-F238E27FC236}">
                <a16:creationId xmlns:a16="http://schemas.microsoft.com/office/drawing/2014/main" id="{0C38BBB1-9E80-F03C-15DE-13DF47B2AFF6}"/>
              </a:ext>
            </a:extLst>
          </p:cNvPr>
          <p:cNvSpPr/>
          <p:nvPr/>
        </p:nvSpPr>
        <p:spPr>
          <a:xfrm>
            <a:off x="7106645" y="3792444"/>
            <a:ext cx="5156098"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Efficient algorithm</a:t>
            </a:r>
            <a:r>
              <a:rPr lang="zh-CN" altLang="en-US" sz="2000" dirty="0"/>
              <a:t> </a:t>
            </a:r>
            <a:r>
              <a:rPr lang="en-US" altLang="zh-CN" sz="2000" dirty="0"/>
              <a:t>based</a:t>
            </a:r>
            <a:r>
              <a:rPr lang="zh-CN" altLang="en-US" sz="2000" dirty="0"/>
              <a:t> </a:t>
            </a:r>
            <a:r>
              <a:rPr lang="en-US" altLang="zh-CN" sz="2000" dirty="0"/>
              <a:t>on</a:t>
            </a:r>
            <a:r>
              <a:rPr lang="zh-CN" altLang="en-US" sz="2000" dirty="0"/>
              <a:t> </a:t>
            </a:r>
            <a:r>
              <a:rPr lang="en-US" altLang="zh-CN" sz="2000" dirty="0"/>
              <a:t>minorize-maximization</a:t>
            </a:r>
            <a:r>
              <a:rPr lang="zh-CN" altLang="en-US" sz="2000" dirty="0"/>
              <a:t> </a:t>
            </a:r>
            <a:r>
              <a:rPr lang="en-US" altLang="zh-CN" sz="2000" dirty="0"/>
              <a:t>and</a:t>
            </a:r>
            <a:r>
              <a:rPr lang="zh-CN" altLang="en-US" sz="2000" dirty="0"/>
              <a:t> </a:t>
            </a:r>
            <a:r>
              <a:rPr lang="en-US" altLang="zh-CN" sz="2000" dirty="0"/>
              <a:t>submodular optimization</a:t>
            </a:r>
            <a:endParaRPr sz="2000" dirty="0"/>
          </a:p>
        </p:txBody>
      </p:sp>
      <p:pic>
        <p:nvPicPr>
          <p:cNvPr id="13" name="Picture 12">
            <a:extLst>
              <a:ext uri="{FF2B5EF4-FFF2-40B4-BE49-F238E27FC236}">
                <a16:creationId xmlns:a16="http://schemas.microsoft.com/office/drawing/2014/main" id="{CA4FFD97-006E-B0AD-B77F-1476075B7EC6}"/>
              </a:ext>
            </a:extLst>
          </p:cNvPr>
          <p:cNvPicPr>
            <a:picLocks noChangeAspect="1"/>
          </p:cNvPicPr>
          <p:nvPr/>
        </p:nvPicPr>
        <p:blipFill>
          <a:blip r:embed="rId3"/>
          <a:stretch>
            <a:fillRect/>
          </a:stretch>
        </p:blipFill>
        <p:spPr>
          <a:xfrm>
            <a:off x="6622436" y="4967057"/>
            <a:ext cx="2357939" cy="1347393"/>
          </a:xfrm>
          <a:prstGeom prst="rect">
            <a:avLst/>
          </a:prstGeom>
        </p:spPr>
      </p:pic>
      <p:pic>
        <p:nvPicPr>
          <p:cNvPr id="16" name="Picture 15">
            <a:extLst>
              <a:ext uri="{FF2B5EF4-FFF2-40B4-BE49-F238E27FC236}">
                <a16:creationId xmlns:a16="http://schemas.microsoft.com/office/drawing/2014/main" id="{68CAC8CA-0E30-92C4-9771-FAE20296D3C4}"/>
              </a:ext>
            </a:extLst>
          </p:cNvPr>
          <p:cNvPicPr>
            <a:picLocks noChangeAspect="1"/>
          </p:cNvPicPr>
          <p:nvPr/>
        </p:nvPicPr>
        <p:blipFill>
          <a:blip r:embed="rId4"/>
          <a:stretch>
            <a:fillRect/>
          </a:stretch>
        </p:blipFill>
        <p:spPr>
          <a:xfrm>
            <a:off x="9107510" y="4929696"/>
            <a:ext cx="2633540" cy="1347393"/>
          </a:xfrm>
          <a:prstGeom prst="rect">
            <a:avLst/>
          </a:prstGeom>
        </p:spPr>
      </p:pic>
      <p:pic>
        <p:nvPicPr>
          <p:cNvPr id="21" name="Graphic 20">
            <a:extLst>
              <a:ext uri="{FF2B5EF4-FFF2-40B4-BE49-F238E27FC236}">
                <a16:creationId xmlns:a16="http://schemas.microsoft.com/office/drawing/2014/main" id="{CCA283B0-A8FD-74B2-9B2F-FCB74250DFE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4725" y="4023915"/>
            <a:ext cx="566973" cy="566973"/>
          </a:xfrm>
          <a:prstGeom prst="rect">
            <a:avLst/>
          </a:prstGeom>
        </p:spPr>
      </p:pic>
      <p:sp>
        <p:nvSpPr>
          <p:cNvPr id="22" name="Google Shape;208;p18">
            <a:extLst>
              <a:ext uri="{FF2B5EF4-FFF2-40B4-BE49-F238E27FC236}">
                <a16:creationId xmlns:a16="http://schemas.microsoft.com/office/drawing/2014/main" id="{1FD6FDFF-E7E2-1310-34F5-CD11B37F29EB}"/>
              </a:ext>
            </a:extLst>
          </p:cNvPr>
          <p:cNvSpPr/>
          <p:nvPr/>
        </p:nvSpPr>
        <p:spPr>
          <a:xfrm>
            <a:off x="1116472" y="3774877"/>
            <a:ext cx="4300243"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Formalized as a</a:t>
            </a:r>
            <a:r>
              <a:rPr lang="zh-CN" altLang="en-US" sz="2000" dirty="0"/>
              <a:t> </a:t>
            </a:r>
            <a:r>
              <a:rPr lang="en-US" altLang="zh-CN" sz="2000" dirty="0"/>
              <a:t>discrete</a:t>
            </a:r>
            <a:r>
              <a:rPr lang="zh-CN" altLang="en-US" sz="2000" dirty="0"/>
              <a:t> </a:t>
            </a:r>
            <a:r>
              <a:rPr lang="en-US" altLang="zh-CN" sz="2000" dirty="0"/>
              <a:t>optimization problem</a:t>
            </a:r>
            <a:endParaRPr sz="2000" dirty="0"/>
          </a:p>
        </p:txBody>
      </p:sp>
      <p:pic>
        <p:nvPicPr>
          <p:cNvPr id="23" name="Picture 22">
            <a:extLst>
              <a:ext uri="{FF2B5EF4-FFF2-40B4-BE49-F238E27FC236}">
                <a16:creationId xmlns:a16="http://schemas.microsoft.com/office/drawing/2014/main" id="{11DF560D-7B3B-5E0F-3A18-EF637E144205}"/>
              </a:ext>
            </a:extLst>
          </p:cNvPr>
          <p:cNvPicPr>
            <a:picLocks noChangeAspect="1"/>
          </p:cNvPicPr>
          <p:nvPr/>
        </p:nvPicPr>
        <p:blipFill>
          <a:blip r:embed="rId7"/>
          <a:stretch>
            <a:fillRect/>
          </a:stretch>
        </p:blipFill>
        <p:spPr>
          <a:xfrm>
            <a:off x="4173578" y="4923898"/>
            <a:ext cx="1522984" cy="1390551"/>
          </a:xfrm>
          <a:prstGeom prst="rect">
            <a:avLst/>
          </a:prstGeom>
        </p:spPr>
      </p:pic>
      <p:pic>
        <p:nvPicPr>
          <p:cNvPr id="24" name="Picture 23">
            <a:extLst>
              <a:ext uri="{FF2B5EF4-FFF2-40B4-BE49-F238E27FC236}">
                <a16:creationId xmlns:a16="http://schemas.microsoft.com/office/drawing/2014/main" id="{4475DFB4-C368-1721-D716-3007E50B5B38}"/>
              </a:ext>
            </a:extLst>
          </p:cNvPr>
          <p:cNvPicPr>
            <a:picLocks noChangeAspect="1"/>
          </p:cNvPicPr>
          <p:nvPr/>
        </p:nvPicPr>
        <p:blipFill>
          <a:blip r:embed="rId8"/>
          <a:stretch>
            <a:fillRect/>
          </a:stretch>
        </p:blipFill>
        <p:spPr>
          <a:xfrm>
            <a:off x="483436" y="4917119"/>
            <a:ext cx="3287053" cy="1359970"/>
          </a:xfrm>
          <a:prstGeom prst="rect">
            <a:avLst/>
          </a:prstGeom>
        </p:spPr>
      </p:pic>
      <p:pic>
        <p:nvPicPr>
          <p:cNvPr id="25" name="Graphic 24">
            <a:extLst>
              <a:ext uri="{FF2B5EF4-FFF2-40B4-BE49-F238E27FC236}">
                <a16:creationId xmlns:a16="http://schemas.microsoft.com/office/drawing/2014/main" id="{4B39A109-8A30-68C1-C2F1-3AB8ADF748F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41972" y="3870151"/>
            <a:ext cx="874500" cy="874500"/>
          </a:xfrm>
          <a:prstGeom prst="rect">
            <a:avLst/>
          </a:prstGeom>
        </p:spPr>
      </p:pic>
      <p:sp>
        <p:nvSpPr>
          <p:cNvPr id="26" name="Google Shape;266;p21">
            <a:extLst>
              <a:ext uri="{FF2B5EF4-FFF2-40B4-BE49-F238E27FC236}">
                <a16:creationId xmlns:a16="http://schemas.microsoft.com/office/drawing/2014/main" id="{85122C35-B7E8-0965-6290-82266F0315B9}"/>
              </a:ext>
            </a:extLst>
          </p:cNvPr>
          <p:cNvSpPr/>
          <p:nvPr/>
        </p:nvSpPr>
        <p:spPr>
          <a:xfrm>
            <a:off x="2584531" y="2749679"/>
            <a:ext cx="380700" cy="663600"/>
          </a:xfrm>
          <a:prstGeom prst="downArrow">
            <a:avLst>
              <a:gd name="adj1" fmla="val 39384"/>
              <a:gd name="adj2" fmla="val 66122"/>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Microsoft Yahei"/>
              <a:ea typeface="Microsoft Yahei"/>
              <a:cs typeface="Microsoft Yahei"/>
              <a:sym typeface="Microsoft Yahei"/>
            </a:endParaRPr>
          </a:p>
        </p:txBody>
      </p:sp>
    </p:spTree>
    <p:extLst>
      <p:ext uri="{BB962C8B-B14F-4D97-AF65-F5344CB8AC3E}">
        <p14:creationId xmlns:p14="http://schemas.microsoft.com/office/powerpoint/2010/main" val="508875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Preliminaries</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3" y="1158289"/>
                <a:ext cx="11290200" cy="4961100"/>
              </a:xfrm>
            </p:spPr>
            <p:txBody>
              <a:bodyPr/>
              <a:lstStyle/>
              <a:p>
                <a:pPr>
                  <a:lnSpc>
                    <a:spcPct val="150000"/>
                  </a:lnSpc>
                </a:pPr>
                <a:r>
                  <a:rPr lang="en-US" altLang="zh-CN" dirty="0"/>
                  <a:t>Causal</a:t>
                </a:r>
                <a:r>
                  <a:rPr lang="zh-CN" altLang="en-US" dirty="0"/>
                  <a:t> </a:t>
                </a:r>
                <a:r>
                  <a:rPr lang="en-US" altLang="zh-CN" dirty="0"/>
                  <a:t>inference</a:t>
                </a:r>
                <a:r>
                  <a:rPr lang="zh-CN" altLang="en-US" dirty="0"/>
                  <a:t> </a:t>
                </a:r>
                <a:r>
                  <a:rPr lang="en-US" altLang="zh-CN" dirty="0"/>
                  <a:t>under</a:t>
                </a:r>
                <a:r>
                  <a:rPr lang="zh-CN" altLang="en-US" dirty="0"/>
                  <a:t> </a:t>
                </a:r>
                <a:r>
                  <a:rPr lang="en-US" altLang="zh-CN" dirty="0"/>
                  <a:t>the</a:t>
                </a:r>
                <a:r>
                  <a:rPr lang="zh-CN" altLang="en-US" dirty="0"/>
                  <a:t> </a:t>
                </a:r>
                <a:r>
                  <a:rPr lang="en-US" altLang="zh-CN" dirty="0"/>
                  <a:t>potential</a:t>
                </a:r>
                <a:r>
                  <a:rPr lang="zh-CN" altLang="en-US" dirty="0"/>
                  <a:t> </a:t>
                </a:r>
                <a:r>
                  <a:rPr lang="en-US" altLang="zh-CN" dirty="0"/>
                  <a:t>outcome</a:t>
                </a:r>
                <a:r>
                  <a:rPr lang="zh-CN" altLang="en-US" dirty="0"/>
                  <a:t> </a:t>
                </a:r>
                <a:r>
                  <a:rPr lang="en-US" altLang="zh-CN" dirty="0"/>
                  <a:t>(PO)</a:t>
                </a:r>
                <a:r>
                  <a:rPr lang="zh-CN" altLang="en-US" dirty="0"/>
                  <a:t> </a:t>
                </a:r>
                <a:r>
                  <a:rPr lang="en-US" altLang="zh-CN" dirty="0"/>
                  <a:t>framework</a:t>
                </a:r>
              </a:p>
              <a:p>
                <a:pPr lvl="1">
                  <a:lnSpc>
                    <a:spcPct val="150000"/>
                  </a:lnSpc>
                </a:pPr>
                <a:r>
                  <a:rPr lang="en-US" altLang="zh-CN" dirty="0"/>
                  <a:t>Propensity</a:t>
                </a:r>
                <a:r>
                  <a:rPr lang="zh-CN" altLang="en-US" dirty="0"/>
                  <a:t> </a:t>
                </a:r>
                <a:r>
                  <a:rPr lang="en-US" altLang="zh-CN" dirty="0"/>
                  <a:t>score:</a:t>
                </a:r>
                <a:r>
                  <a:rPr lang="zh-CN" altLang="en-US" dirty="0"/>
                  <a:t> </a:t>
                </a:r>
                <a14:m>
                  <m:oMath xmlns:m="http://schemas.openxmlformats.org/officeDocument/2006/math">
                    <m:r>
                      <a:rPr lang="en-US" altLang="zh-CN" b="0" i="1" smtClean="0">
                        <a:latin typeface="Cambria Math" panose="02040503050406030204" pitchFamily="18" charset="0"/>
                      </a:rPr>
                      <m:t>𝑒</m:t>
                    </m:r>
                    <m:d>
                      <m:dPr>
                        <m:ctrlPr>
                          <a:rPr lang="en-US" altLang="zh-CN" b="0" i="1" smtClean="0">
                            <a:latin typeface="Cambria Math" panose="02040503050406030204" pitchFamily="18" charset="0"/>
                          </a:rPr>
                        </m:ctrlPr>
                      </m:dPr>
                      <m:e>
                        <m:r>
                          <a:rPr lang="en-US" altLang="zh-CN" b="1" i="1" smtClean="0">
                            <a:latin typeface="Cambria Math" panose="02040503050406030204" pitchFamily="18" charset="0"/>
                          </a:rPr>
                          <m:t>𝑿</m:t>
                        </m:r>
                      </m:e>
                    </m:d>
                    <m:r>
                      <a:rPr lang="en-US" altLang="zh-CN" b="0" i="1" smtClean="0">
                        <a:latin typeface="Cambria Math" panose="02040503050406030204" pitchFamily="18" charset="0"/>
                      </a:rPr>
                      <m:t>=</m:t>
                    </m:r>
                    <m:r>
                      <a:rPr lang="en-US" altLang="zh-CN" b="0" i="1" smtClean="0">
                        <a:latin typeface="Cambria Math" panose="02040503050406030204" pitchFamily="18" charset="0"/>
                      </a:rPr>
                      <m:t>𝑃</m:t>
                    </m:r>
                    <m:r>
                      <a:rPr lang="en-US" altLang="zh-CN" b="0" i="1" smtClean="0">
                        <a:latin typeface="Cambria Math" panose="02040503050406030204" pitchFamily="18" charset="0"/>
                      </a:rPr>
                      <m:t>(</m:t>
                    </m:r>
                    <m:r>
                      <a:rPr lang="en-US" altLang="zh-CN" b="0" i="1" smtClean="0">
                        <a:latin typeface="Cambria Math" panose="02040503050406030204" pitchFamily="18" charset="0"/>
                      </a:rPr>
                      <m:t>𝑇</m:t>
                    </m:r>
                    <m:r>
                      <a:rPr lang="en-US" altLang="zh-CN" b="0" i="1" smtClean="0">
                        <a:latin typeface="Cambria Math" panose="02040503050406030204" pitchFamily="18" charset="0"/>
                      </a:rPr>
                      <m:t>=1|</m:t>
                    </m:r>
                    <m:r>
                      <a:rPr lang="en-US" altLang="zh-CN" b="1" i="1" smtClean="0">
                        <a:latin typeface="Cambria Math" panose="02040503050406030204" pitchFamily="18" charset="0"/>
                      </a:rPr>
                      <m:t>𝑿</m:t>
                    </m:r>
                    <m:r>
                      <a:rPr lang="en-US" altLang="zh-CN" b="0" i="1" smtClean="0">
                        <a:latin typeface="Cambria Math" panose="02040503050406030204" pitchFamily="18" charset="0"/>
                      </a:rPr>
                      <m:t>=</m:t>
                    </m:r>
                    <m:r>
                      <a:rPr lang="en-US" altLang="zh-CN" b="0" i="1" smtClean="0">
                        <a:latin typeface="Cambria Math" panose="02040503050406030204" pitchFamily="18" charset="0"/>
                      </a:rPr>
                      <m:t>𝑥</m:t>
                    </m:r>
                    <m:r>
                      <a:rPr lang="en-US" altLang="zh-CN" b="0" i="1" smtClean="0">
                        <a:latin typeface="Cambria Math" panose="02040503050406030204" pitchFamily="18" charset="0"/>
                      </a:rPr>
                      <m:t>)</m:t>
                    </m:r>
                  </m:oMath>
                </a14:m>
                <a:endParaRPr lang="en-US" altLang="zh-CN" dirty="0"/>
              </a:p>
              <a:p>
                <a:pPr lvl="1">
                  <a:lnSpc>
                    <a:spcPct val="150000"/>
                  </a:lnSpc>
                </a:pPr>
                <a:r>
                  <a:rPr lang="en-US" altLang="zh-CN" dirty="0"/>
                  <a:t>Inverse probability weight:</a:t>
                </a:r>
                <a:r>
                  <a:rPr lang="zh-CN" altLang="en-US" dirty="0"/>
                  <a:t> </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𝑖</m:t>
                            </m:r>
                          </m:sub>
                        </m:sSub>
                      </m:num>
                      <m:den>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𝑖</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𝑖</m:t>
                            </m:r>
                          </m:sub>
                        </m:sSub>
                      </m:num>
                      <m:den>
                        <m:r>
                          <a:rPr lang="en-US" altLang="zh-CN" b="0" i="1" smtClean="0">
                            <a:latin typeface="Cambria Math" panose="02040503050406030204" pitchFamily="18" charset="0"/>
                          </a:rPr>
                          <m:t>1−</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𝑒</m:t>
                            </m:r>
                          </m:e>
                          <m:sub>
                            <m:r>
                              <a:rPr lang="en-US" altLang="zh-CN" b="0" i="1" smtClean="0">
                                <a:latin typeface="Cambria Math" panose="02040503050406030204" pitchFamily="18" charset="0"/>
                              </a:rPr>
                              <m:t>𝑖</m:t>
                            </m:r>
                          </m:sub>
                        </m:sSub>
                      </m:den>
                    </m:f>
                  </m:oMath>
                </a14:m>
                <a:endParaRPr lang="en-US" altLang="zh-CN" dirty="0"/>
              </a:p>
              <a:p>
                <a:pPr lvl="1">
                  <a:lnSpc>
                    <a:spcPct val="150000"/>
                  </a:lnSpc>
                </a:pPr>
                <a:r>
                  <a:rPr lang="en-US" altLang="zh-CN" dirty="0"/>
                  <a:t>Treatment</a:t>
                </a:r>
                <a:r>
                  <a:rPr lang="zh-CN" altLang="en-US" dirty="0"/>
                  <a:t> </a:t>
                </a:r>
                <a:r>
                  <a:rPr lang="en-US" altLang="zh-CN" dirty="0"/>
                  <a:t>effect:</a:t>
                </a:r>
                <a:r>
                  <a:rPr lang="zh-CN" altLang="en-US" dirty="0"/>
                  <a:t> </a:t>
                </a:r>
                <a14:m>
                  <m:oMath xmlns:m="http://schemas.openxmlformats.org/officeDocument/2006/math">
                    <m:r>
                      <a:rPr lang="zh-CN" altLang="en-US" i="1" smtClean="0">
                        <a:latin typeface="Cambria Math" panose="02040503050406030204" pitchFamily="18" charset="0"/>
                      </a:rPr>
                      <m:t>𝜏</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sub>
                            </m:sSub>
                            <m:r>
                              <m:rPr>
                                <m:brk m:alnAt="9"/>
                              </m:rPr>
                              <a:rPr lang="en-US" altLang="zh-CN" i="1">
                                <a:latin typeface="Cambria Math" panose="02040503050406030204" pitchFamily="18" charset="0"/>
                              </a:rPr>
                              <m:t>=</m:t>
                            </m:r>
                            <m:r>
                              <a:rPr lang="en-US" altLang="zh-CN" i="1">
                                <a:latin typeface="Cambria Math" panose="02040503050406030204" pitchFamily="18" charset="0"/>
                              </a:rPr>
                              <m:t>1</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𝑌</m:t>
                            </m:r>
                          </m:e>
                          <m:sub>
                            <m:r>
                              <a:rPr lang="en-US" altLang="zh-CN" b="0" i="1" smtClean="0">
                                <a:latin typeface="Cambria Math" panose="02040503050406030204" pitchFamily="18" charset="0"/>
                              </a:rPr>
                              <m:t>𝑖</m:t>
                            </m:r>
                          </m:sub>
                        </m:sSub>
                      </m:num>
                      <m:den>
                        <m:nary>
                          <m:naryPr>
                            <m:chr m:val="∑"/>
                            <m:limLoc m:val="subSup"/>
                            <m:supHide m:val="on"/>
                            <m:ctrlPr>
                              <a:rPr lang="en-US" altLang="zh-CN" b="0" i="1" smtClean="0">
                                <a:latin typeface="Cambria Math" panose="02040503050406030204" pitchFamily="18" charset="0"/>
                              </a:rPr>
                            </m:ctrlPr>
                          </m:naryPr>
                          <m:sub>
                            <m:r>
                              <m:rPr>
                                <m:brk m:alnAt="9"/>
                              </m:rPr>
                              <a:rPr lang="en-US" altLang="zh-CN" b="0" i="1" smtClean="0">
                                <a:latin typeface="Cambria Math" panose="02040503050406030204" pitchFamily="18" charset="0"/>
                              </a:rPr>
                              <m:t>𝑖</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𝑇</m:t>
                                </m:r>
                              </m:e>
                              <m:sub>
                                <m:r>
                                  <a:rPr lang="en-US" altLang="zh-CN" b="0" i="1" smtClean="0">
                                    <a:latin typeface="Cambria Math" panose="02040503050406030204" pitchFamily="18" charset="0"/>
                                  </a:rPr>
                                  <m:t>𝑖</m:t>
                                </m:r>
                              </m:sub>
                            </m:sSub>
                            <m:r>
                              <m:rPr>
                                <m:brk m:alnAt="9"/>
                              </m:rPr>
                              <a:rPr lang="en-US" altLang="zh-CN" b="0" i="1" smtClean="0">
                                <a:latin typeface="Cambria Math" panose="02040503050406030204" pitchFamily="18" charset="0"/>
                              </a:rPr>
                              <m:t>=</m:t>
                            </m:r>
                            <m:r>
                              <a:rPr lang="en-US" altLang="zh-CN" b="0" i="1" smtClean="0">
                                <a:latin typeface="Cambria Math" panose="02040503050406030204" pitchFamily="18" charset="0"/>
                              </a:rPr>
                              <m:t>1</m:t>
                            </m:r>
                          </m:sub>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𝑤</m:t>
                                </m:r>
                              </m:e>
                              <m:sub>
                                <m:r>
                                  <a:rPr lang="en-US" altLang="zh-CN" b="0" i="1" smtClean="0">
                                    <a:latin typeface="Cambria Math" panose="02040503050406030204" pitchFamily="18" charset="0"/>
                                  </a:rPr>
                                  <m:t>𝑖</m:t>
                                </m:r>
                              </m:sub>
                            </m:sSub>
                          </m:e>
                        </m:nary>
                      </m:den>
                    </m:f>
                    <m:r>
                      <a:rPr lang="en-US" altLang="zh-CN" b="0" i="1" smtClean="0">
                        <a:latin typeface="Cambria Math" panose="02040503050406030204" pitchFamily="18" charset="0"/>
                      </a:rPr>
                      <m:t>−</m:t>
                    </m:r>
                    <m:f>
                      <m:fPr>
                        <m:ctrlPr>
                          <a:rPr lang="en-US" altLang="zh-CN" i="1">
                            <a:latin typeface="Cambria Math" panose="02040503050406030204" pitchFamily="18" charset="0"/>
                          </a:rPr>
                        </m:ctrlPr>
                      </m:fPr>
                      <m:num>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sub>
                            </m:sSub>
                            <m:r>
                              <m:rPr>
                                <m:brk m:alnAt="9"/>
                              </m:rPr>
                              <a:rPr lang="en-US" altLang="zh-CN" i="1">
                                <a:latin typeface="Cambria Math" panose="02040503050406030204" pitchFamily="18" charset="0"/>
                              </a:rPr>
                              <m:t>=</m:t>
                            </m:r>
                            <m:r>
                              <a:rPr lang="en-US" altLang="zh-CN" b="0" i="1" smtClean="0">
                                <a:latin typeface="Cambria Math" panose="02040503050406030204" pitchFamily="18" charset="0"/>
                              </a:rPr>
                              <m:t>0</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𝑖</m:t>
                            </m:r>
                          </m:sub>
                        </m:sSub>
                      </m:num>
                      <m:den>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sub>
                            </m:sSub>
                            <m:r>
                              <m:rPr>
                                <m:brk m:alnAt="9"/>
                              </m:rPr>
                              <a:rPr lang="en-US" altLang="zh-CN" i="1">
                                <a:latin typeface="Cambria Math" panose="02040503050406030204" pitchFamily="18" charset="0"/>
                              </a:rPr>
                              <m:t>=</m:t>
                            </m:r>
                            <m:r>
                              <a:rPr lang="en-US" altLang="zh-CN" b="0" i="1" smtClean="0">
                                <a:latin typeface="Cambria Math" panose="02040503050406030204" pitchFamily="18" charset="0"/>
                              </a:rPr>
                              <m:t>0</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den>
                    </m:f>
                  </m:oMath>
                </a14:m>
                <a:endParaRPr lang="en-US" altLang="zh-CN" dirty="0"/>
              </a:p>
              <a:p>
                <a:pPr lvl="1">
                  <a:lnSpc>
                    <a:spcPct val="150000"/>
                  </a:lnSpc>
                </a:pPr>
                <a:r>
                  <a:rPr lang="en-US" altLang="zh-CN" dirty="0"/>
                  <a:t>Outcome</a:t>
                </a:r>
                <a:r>
                  <a:rPr lang="zh-CN" altLang="en-US" dirty="0"/>
                  <a:t> </a:t>
                </a:r>
                <a:r>
                  <a:rPr lang="en-US" altLang="zh-CN" dirty="0"/>
                  <a:t>variance:</a:t>
                </a:r>
                <a:r>
                  <a:rPr lang="zh-CN" altLang="en-US" dirty="0"/>
                  <a:t> </a:t>
                </a:r>
                <a14:m>
                  <m:oMath xmlns:m="http://schemas.openxmlformats.org/officeDocument/2006/math">
                    <m:sSup>
                      <m:sSupPr>
                        <m:ctrlPr>
                          <a:rPr lang="en-US" altLang="zh-CN" i="1" smtClean="0">
                            <a:latin typeface="Cambria Math" panose="02040503050406030204" pitchFamily="18" charset="0"/>
                          </a:rPr>
                        </m:ctrlPr>
                      </m:sSupPr>
                      <m:e>
                        <m:r>
                          <a:rPr lang="en-US" altLang="zh-CN" i="1" smtClean="0">
                            <a:latin typeface="Cambria Math" panose="02040503050406030204" pitchFamily="18" charset="0"/>
                            <a:ea typeface="Cambria Math" panose="02040503050406030204" pitchFamily="18" charset="0"/>
                          </a:rPr>
                          <m:t>𝜎</m:t>
                        </m:r>
                      </m:e>
                      <m:sup>
                        <m:r>
                          <a:rPr lang="en-US" altLang="zh-CN" b="0" i="1" smtClean="0">
                            <a:latin typeface="Cambria Math" panose="02040503050406030204" pitchFamily="18" charset="0"/>
                          </a:rPr>
                          <m:t>2</m:t>
                        </m:r>
                      </m:sup>
                    </m:sSup>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sub>
                            </m:sSub>
                            <m:r>
                              <m:rPr>
                                <m:brk m:alnAt="9"/>
                              </m:rPr>
                              <a:rPr lang="en-US" altLang="zh-CN" i="1">
                                <a:latin typeface="Cambria Math" panose="02040503050406030204" pitchFamily="18" charset="0"/>
                              </a:rPr>
                              <m:t>=</m:t>
                            </m:r>
                            <m:r>
                              <a:rPr lang="en-US" altLang="zh-CN" i="1">
                                <a:latin typeface="Cambria Math" panose="02040503050406030204" pitchFamily="18" charset="0"/>
                              </a:rPr>
                              <m:t>1</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sSup>
                          <m:sSupPr>
                            <m:ctrlPr>
                              <a:rPr lang="en-US" altLang="zh-CN" b="0" i="1" smtClean="0">
                                <a:latin typeface="Cambria Math" panose="02040503050406030204" pitchFamily="18" charset="0"/>
                              </a:rPr>
                            </m:ctrlPr>
                          </m:sSupPr>
                          <m:e>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𝑌</m:t>
                                </m:r>
                              </m:e>
                              <m:sub>
                                <m:r>
                                  <a:rPr lang="en-US" altLang="zh-CN" i="1">
                                    <a:latin typeface="Cambria Math" panose="02040503050406030204" pitchFamily="18" charset="0"/>
                                  </a:rPr>
                                  <m:t>𝑖</m:t>
                                </m:r>
                              </m:sub>
                            </m:sSub>
                            <m:r>
                              <a:rPr lang="en-US" altLang="zh-CN" i="1">
                                <a:latin typeface="Cambria Math" panose="02040503050406030204" pitchFamily="18" charset="0"/>
                              </a:rPr>
                              <m:t>−</m:t>
                            </m:r>
                            <m:sSub>
                              <m:sSubPr>
                                <m:ctrlPr>
                                  <a:rPr lang="en-US" altLang="zh-CN" i="1">
                                    <a:latin typeface="Cambria Math" panose="02040503050406030204" pitchFamily="18" charset="0"/>
                                  </a:rPr>
                                </m:ctrlPr>
                              </m:sSubPr>
                              <m:e>
                                <m:bar>
                                  <m:barPr>
                                    <m:pos m:val="top"/>
                                    <m:ctrlPr>
                                      <a:rPr lang="en-US" altLang="zh-CN" i="1">
                                        <a:latin typeface="Cambria Math" panose="02040503050406030204" pitchFamily="18" charset="0"/>
                                      </a:rPr>
                                    </m:ctrlPr>
                                  </m:barPr>
                                  <m:e>
                                    <m:r>
                                      <a:rPr lang="en-US" altLang="zh-CN" i="1">
                                        <a:latin typeface="Cambria Math" panose="02040503050406030204" pitchFamily="18" charset="0"/>
                                      </a:rPr>
                                      <m:t>𝑌</m:t>
                                    </m:r>
                                  </m:e>
                                </m:bar>
                              </m:e>
                              <m:sub>
                                <m:r>
                                  <a:rPr lang="en-US" altLang="zh-CN" i="1">
                                    <a:latin typeface="Cambria Math" panose="02040503050406030204" pitchFamily="18" charset="0"/>
                                  </a:rPr>
                                  <m:t>𝑤</m:t>
                                </m:r>
                              </m:sub>
                            </m:sSub>
                            <m:r>
                              <a:rPr lang="en-US" altLang="zh-CN" i="1">
                                <a:latin typeface="Cambria Math" panose="02040503050406030204" pitchFamily="18" charset="0"/>
                              </a:rPr>
                              <m:t>)</m:t>
                            </m:r>
                          </m:e>
                          <m:sup>
                            <m:r>
                              <a:rPr lang="en-US" altLang="zh-CN" b="0" i="1" smtClean="0">
                                <a:latin typeface="Cambria Math" panose="02040503050406030204" pitchFamily="18" charset="0"/>
                              </a:rPr>
                              <m:t>2</m:t>
                            </m:r>
                          </m:sup>
                        </m:sSup>
                      </m:num>
                      <m:den>
                        <m:nary>
                          <m:naryPr>
                            <m:chr m:val="∑"/>
                            <m:limLoc m:val="subSup"/>
                            <m:supHide m:val="on"/>
                            <m:ctrlPr>
                              <a:rPr lang="en-US" altLang="zh-CN" i="1">
                                <a:latin typeface="Cambria Math" panose="02040503050406030204" pitchFamily="18" charset="0"/>
                              </a:rPr>
                            </m:ctrlPr>
                          </m:naryPr>
                          <m:sub>
                            <m:r>
                              <m:rPr>
                                <m:brk m:alnAt="9"/>
                              </m:rPr>
                              <a:rPr lang="en-US" altLang="zh-CN" i="1">
                                <a:latin typeface="Cambria Math" panose="02040503050406030204" pitchFamily="18" charset="0"/>
                              </a:rPr>
                              <m:t>𝑖</m:t>
                            </m:r>
                            <m:r>
                              <a:rPr lang="en-US" altLang="zh-CN" i="1">
                                <a:latin typeface="Cambria Math" panose="02040503050406030204" pitchFamily="18" charset="0"/>
                              </a:rPr>
                              <m:t>;</m:t>
                            </m:r>
                            <m:sSub>
                              <m:sSubPr>
                                <m:ctrlPr>
                                  <a:rPr lang="en-US" altLang="zh-CN" i="1">
                                    <a:latin typeface="Cambria Math" panose="02040503050406030204" pitchFamily="18" charset="0"/>
                                  </a:rPr>
                                </m:ctrlPr>
                              </m:sSubPr>
                              <m:e>
                                <m:r>
                                  <a:rPr lang="en-US" altLang="zh-CN" i="1">
                                    <a:latin typeface="Cambria Math" panose="02040503050406030204" pitchFamily="18" charset="0"/>
                                  </a:rPr>
                                  <m:t>𝑇</m:t>
                                </m:r>
                              </m:e>
                              <m:sub>
                                <m:r>
                                  <a:rPr lang="en-US" altLang="zh-CN" i="1">
                                    <a:latin typeface="Cambria Math" panose="02040503050406030204" pitchFamily="18" charset="0"/>
                                  </a:rPr>
                                  <m:t>𝑖</m:t>
                                </m:r>
                              </m:sub>
                            </m:sSub>
                            <m:r>
                              <m:rPr>
                                <m:brk m:alnAt="9"/>
                              </m:rPr>
                              <a:rPr lang="en-US" altLang="zh-CN" i="1">
                                <a:latin typeface="Cambria Math" panose="02040503050406030204" pitchFamily="18" charset="0"/>
                              </a:rPr>
                              <m:t>=</m:t>
                            </m:r>
                            <m:r>
                              <a:rPr lang="en-US" altLang="zh-CN" i="1">
                                <a:latin typeface="Cambria Math" panose="02040503050406030204" pitchFamily="18" charset="0"/>
                              </a:rPr>
                              <m:t>1</m:t>
                            </m:r>
                          </m:sub>
                          <m:sup/>
                          <m:e>
                            <m:sSub>
                              <m:sSubPr>
                                <m:ctrlPr>
                                  <a:rPr lang="en-US" altLang="zh-CN" i="1">
                                    <a:latin typeface="Cambria Math" panose="02040503050406030204" pitchFamily="18" charset="0"/>
                                  </a:rPr>
                                </m:ctrlPr>
                              </m:sSubPr>
                              <m:e>
                                <m:r>
                                  <a:rPr lang="en-US" altLang="zh-CN" i="1">
                                    <a:latin typeface="Cambria Math" panose="02040503050406030204" pitchFamily="18" charset="0"/>
                                  </a:rPr>
                                  <m:t>𝑤</m:t>
                                </m:r>
                              </m:e>
                              <m:sub>
                                <m:r>
                                  <a:rPr lang="en-US" altLang="zh-CN" i="1">
                                    <a:latin typeface="Cambria Math" panose="02040503050406030204" pitchFamily="18" charset="0"/>
                                  </a:rPr>
                                  <m:t>𝑖</m:t>
                                </m:r>
                              </m:sub>
                            </m:sSub>
                          </m:e>
                        </m:nary>
                      </m:den>
                    </m:f>
                  </m:oMath>
                </a14:m>
                <a:endParaRPr lang="en-US" altLang="zh-CN" dirty="0"/>
              </a:p>
              <a:p>
                <a:pPr lvl="2">
                  <a:lnSpc>
                    <a:spcPct val="150000"/>
                  </a:lnSpc>
                </a:pPr>
                <a:endParaRPr lang="en-US" altLang="zh-CN" dirty="0"/>
              </a:p>
              <a:p>
                <a:pPr lvl="2">
                  <a:lnSpc>
                    <a:spcPct val="150000"/>
                  </a:lnSpc>
                </a:pPr>
                <a:endParaRPr lang="en-US" altLang="zh-CN" dirty="0"/>
              </a:p>
            </p:txBody>
          </p:sp>
        </mc:Choice>
        <mc:Fallback xmlns="">
          <p:sp>
            <p:nvSpPr>
              <p:cNvPr id="21" name="Text Placeholder 2">
                <a:extLst>
                  <a:ext uri="{FF2B5EF4-FFF2-40B4-BE49-F238E27FC236}">
                    <a16:creationId xmlns:a16="http://schemas.microsoft.com/office/drawing/2014/main" id="{44F99D08-49EE-BA0F-83D9-41159E27108F}"/>
                  </a:ext>
                </a:extLst>
              </p:cNvPr>
              <p:cNvSpPr>
                <a:spLocks noGrp="1" noRot="1" noChangeAspect="1" noMove="1" noResize="1" noEditPoints="1" noAdjustHandles="1" noChangeArrowheads="1" noChangeShapeType="1" noTextEdit="1"/>
              </p:cNvSpPr>
              <p:nvPr>
                <p:ph type="body" idx="1"/>
              </p:nvPr>
            </p:nvSpPr>
            <p:spPr>
              <a:xfrm>
                <a:off x="227013" y="1158289"/>
                <a:ext cx="11290200" cy="4961100"/>
              </a:xfrm>
              <a:blipFill>
                <a:blip r:embed="rId3"/>
                <a:stretch>
                  <a:fillRect b="-6394"/>
                </a:stretch>
              </a:blipFill>
            </p:spPr>
            <p:txBody>
              <a:bodyPr/>
              <a:lstStyle/>
              <a:p>
                <a:r>
                  <a:rPr lang="en-CN">
                    <a:noFill/>
                  </a:rPr>
                  <a:t> </a:t>
                </a:r>
              </a:p>
            </p:txBody>
          </p:sp>
        </mc:Fallback>
      </mc:AlternateContent>
      <p:pic>
        <p:nvPicPr>
          <p:cNvPr id="22" name="Picture 21">
            <a:extLst>
              <a:ext uri="{FF2B5EF4-FFF2-40B4-BE49-F238E27FC236}">
                <a16:creationId xmlns:a16="http://schemas.microsoft.com/office/drawing/2014/main" id="{9EA54B70-6573-58A8-4D9B-A55CEF6F5EFD}"/>
              </a:ext>
            </a:extLst>
          </p:cNvPr>
          <p:cNvPicPr>
            <a:picLocks noChangeAspect="1"/>
          </p:cNvPicPr>
          <p:nvPr/>
        </p:nvPicPr>
        <p:blipFill>
          <a:blip r:embed="rId4"/>
          <a:stretch>
            <a:fillRect/>
          </a:stretch>
        </p:blipFill>
        <p:spPr>
          <a:xfrm>
            <a:off x="7438345" y="2113778"/>
            <a:ext cx="4302705" cy="3050122"/>
          </a:xfrm>
          <a:prstGeom prst="rect">
            <a:avLst/>
          </a:prstGeom>
        </p:spPr>
      </p:pic>
    </p:spTree>
    <p:extLst>
      <p:ext uri="{BB962C8B-B14F-4D97-AF65-F5344CB8AC3E}">
        <p14:creationId xmlns:p14="http://schemas.microsoft.com/office/powerpoint/2010/main" val="238068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Preliminaries</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3" y="1158289"/>
            <a:ext cx="10178228" cy="4961100"/>
          </a:xfrm>
        </p:spPr>
        <p:txBody>
          <a:bodyPr>
            <a:normAutofit/>
          </a:bodyPr>
          <a:lstStyle/>
          <a:p>
            <a:pPr>
              <a:lnSpc>
                <a:spcPct val="150000"/>
              </a:lnSpc>
            </a:pPr>
            <a:r>
              <a:rPr lang="en-US" altLang="zh-CN" sz="2400" dirty="0"/>
              <a:t>Submodular and </a:t>
            </a:r>
            <a:r>
              <a:rPr lang="en-US" altLang="zh-CN" sz="2400" dirty="0" err="1"/>
              <a:t>supermodular</a:t>
            </a:r>
            <a:r>
              <a:rPr lang="en-US" altLang="zh-CN" sz="2400" dirty="0"/>
              <a:t> functions</a:t>
            </a:r>
          </a:p>
          <a:p>
            <a:pPr lvl="1">
              <a:lnSpc>
                <a:spcPct val="150000"/>
              </a:lnSpc>
            </a:pPr>
            <a:r>
              <a:rPr lang="en-US" altLang="zh-CN" sz="2000" dirty="0"/>
              <a:t>Submodular:</a:t>
            </a:r>
            <a:r>
              <a:rPr lang="zh-CN" altLang="en-US" sz="2000" dirty="0"/>
              <a:t> </a:t>
            </a:r>
            <a:r>
              <a:rPr lang="en-US" altLang="zh-CN" sz="2000" dirty="0"/>
              <a:t>Diminishing returns</a:t>
            </a:r>
          </a:p>
          <a:p>
            <a:pPr lvl="1">
              <a:lnSpc>
                <a:spcPct val="150000"/>
              </a:lnSpc>
            </a:pPr>
            <a:r>
              <a:rPr lang="en-US" altLang="zh-CN" sz="2000" dirty="0" err="1"/>
              <a:t>Supermodular</a:t>
            </a:r>
            <a:r>
              <a:rPr lang="en-US" altLang="zh-CN" sz="2000" dirty="0"/>
              <a:t>:</a:t>
            </a:r>
            <a:r>
              <a:rPr lang="zh-CN" altLang="en-US" sz="2000" dirty="0"/>
              <a:t> </a:t>
            </a:r>
            <a:r>
              <a:rPr lang="en-US" altLang="zh-CN" sz="2000" dirty="0"/>
              <a:t>Increasing Returns</a:t>
            </a:r>
          </a:p>
          <a:p>
            <a:pPr lvl="1">
              <a:lnSpc>
                <a:spcPct val="150000"/>
              </a:lnSpc>
            </a:pPr>
            <a:r>
              <a:rPr lang="en-US" altLang="zh-CN" sz="2000" dirty="0"/>
              <a:t>Like the convexity in continuous optimization, </a:t>
            </a:r>
            <a:r>
              <a:rPr lang="en-US" altLang="zh-CN" sz="2000" dirty="0" err="1"/>
              <a:t>submodularity</a:t>
            </a:r>
            <a:r>
              <a:rPr lang="en-US" altLang="zh-CN" sz="2000" dirty="0"/>
              <a:t> is a good property in discrete optimization</a:t>
            </a:r>
          </a:p>
          <a:p>
            <a:pPr lvl="2">
              <a:lnSpc>
                <a:spcPct val="150000"/>
              </a:lnSpc>
            </a:pPr>
            <a:endParaRPr lang="en-US" altLang="zh-CN" dirty="0"/>
          </a:p>
        </p:txBody>
      </p:sp>
      <p:pic>
        <p:nvPicPr>
          <p:cNvPr id="1026" name="Picture 2">
            <a:extLst>
              <a:ext uri="{FF2B5EF4-FFF2-40B4-BE49-F238E27FC236}">
                <a16:creationId xmlns:a16="http://schemas.microsoft.com/office/drawing/2014/main" id="{4445B146-0461-5CDC-7434-611113539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11" y="3893169"/>
            <a:ext cx="5683032" cy="2113734"/>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A15383E4-8BC3-892A-03D1-DC120ACD73C5}"/>
                  </a:ext>
                </a:extLst>
              </p:cNvPr>
              <p:cNvSpPr txBox="1"/>
              <p:nvPr/>
            </p:nvSpPr>
            <p:spPr>
              <a:xfrm>
                <a:off x="1306286" y="6150184"/>
                <a:ext cx="1506758"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2</m:t>
                              </m:r>
                            </m:sub>
                          </m:sSub>
                        </m:e>
                      </m:d>
                    </m:oMath>
                  </m:oMathPara>
                </a14:m>
                <a:endParaRPr lang="en-CN" sz="2000" dirty="0"/>
              </a:p>
            </p:txBody>
          </p:sp>
        </mc:Choice>
        <mc:Fallback xmlns="">
          <p:sp>
            <p:nvSpPr>
              <p:cNvPr id="5" name="TextBox 4">
                <a:extLst>
                  <a:ext uri="{FF2B5EF4-FFF2-40B4-BE49-F238E27FC236}">
                    <a16:creationId xmlns:a16="http://schemas.microsoft.com/office/drawing/2014/main" id="{A15383E4-8BC3-892A-03D1-DC120ACD73C5}"/>
                  </a:ext>
                </a:extLst>
              </p:cNvPr>
              <p:cNvSpPr txBox="1">
                <a:spLocks noRot="1" noChangeAspect="1" noMove="1" noResize="1" noEditPoints="1" noAdjustHandles="1" noChangeArrowheads="1" noChangeShapeType="1" noTextEdit="1"/>
              </p:cNvSpPr>
              <p:nvPr/>
            </p:nvSpPr>
            <p:spPr>
              <a:xfrm>
                <a:off x="1306286" y="6150184"/>
                <a:ext cx="1506758" cy="400110"/>
              </a:xfrm>
              <a:prstGeom prst="rect">
                <a:avLst/>
              </a:prstGeom>
              <a:blipFill>
                <a:blip r:embed="rId4"/>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850F868-AFDB-2222-AB78-D1539411E74A}"/>
                  </a:ext>
                </a:extLst>
              </p:cNvPr>
              <p:cNvSpPr txBox="1"/>
              <p:nvPr/>
            </p:nvSpPr>
            <p:spPr>
              <a:xfrm>
                <a:off x="3591527" y="6169049"/>
                <a:ext cx="2241639"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𝐵</m:t>
                      </m:r>
                      <m:r>
                        <a:rPr lang="en-US" altLang="zh-CN" sz="2000" b="0" i="1" smtClean="0">
                          <a:latin typeface="Cambria Math" panose="02040503050406030204" pitchFamily="18" charset="0"/>
                        </a:rPr>
                        <m:t>=</m:t>
                      </m:r>
                      <m:d>
                        <m:dPr>
                          <m:begChr m:val="{"/>
                          <m:endChr m:val="}"/>
                          <m:ctrlPr>
                            <a:rPr lang="en-US" altLang="zh-CN" sz="2000" b="0" i="1" smtClean="0">
                              <a:latin typeface="Cambria Math" panose="02040503050406030204" pitchFamily="18" charset="0"/>
                            </a:rPr>
                          </m:ctrlPr>
                        </m:dPr>
                        <m:e>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1</m:t>
                              </m:r>
                            </m:sub>
                          </m:sSub>
                          <m:r>
                            <a:rPr lang="en-US" altLang="zh-CN" sz="2000" b="0" i="1" smtClean="0">
                              <a:latin typeface="Cambria Math" panose="02040503050406030204" pitchFamily="18" charset="0"/>
                            </a:rPr>
                            <m:t>,</m:t>
                          </m:r>
                          <m:sSub>
                            <m:sSubPr>
                              <m:ctrlPr>
                                <a:rPr lang="en-US" altLang="zh-CN" sz="2000" b="0" i="1" smtClean="0">
                                  <a:latin typeface="Cambria Math" panose="02040503050406030204" pitchFamily="18" charset="0"/>
                                </a:rPr>
                              </m:ctrlPr>
                            </m:sSubPr>
                            <m:e>
                              <m:r>
                                <a:rPr lang="en-US" altLang="zh-CN" sz="2000" b="0" i="1" smtClean="0">
                                  <a:latin typeface="Cambria Math" panose="02040503050406030204" pitchFamily="18" charset="0"/>
                                </a:rPr>
                                <m:t>𝑠</m:t>
                              </m:r>
                            </m:e>
                            <m:sub>
                              <m:r>
                                <a:rPr lang="en-US" altLang="zh-CN" sz="2000" b="0" i="1" smtClean="0">
                                  <a:latin typeface="Cambria Math" panose="02040503050406030204" pitchFamily="18" charset="0"/>
                                </a:rPr>
                                <m:t>2</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b="0" i="1" smtClean="0">
                                  <a:latin typeface="Cambria Math" panose="02040503050406030204" pitchFamily="18" charset="0"/>
                                </a:rPr>
                                <m:t>3</m:t>
                              </m:r>
                            </m:sub>
                          </m:sSub>
                          <m:r>
                            <a:rPr lang="en-US" altLang="zh-CN" sz="2000" b="0" i="1" smtClean="0">
                              <a:latin typeface="Cambria Math" panose="02040503050406030204" pitchFamily="18" charset="0"/>
                            </a:rPr>
                            <m:t>,</m:t>
                          </m:r>
                          <m:sSub>
                            <m:sSubPr>
                              <m:ctrlPr>
                                <a:rPr lang="en-US" altLang="zh-CN" sz="2000" i="1">
                                  <a:latin typeface="Cambria Math" panose="02040503050406030204" pitchFamily="18" charset="0"/>
                                </a:rPr>
                              </m:ctrlPr>
                            </m:sSubPr>
                            <m:e>
                              <m:r>
                                <a:rPr lang="en-US" altLang="zh-CN" sz="2000" i="1">
                                  <a:latin typeface="Cambria Math" panose="02040503050406030204" pitchFamily="18" charset="0"/>
                                </a:rPr>
                                <m:t>𝑠</m:t>
                              </m:r>
                            </m:e>
                            <m:sub>
                              <m:r>
                                <a:rPr lang="en-US" altLang="zh-CN" sz="2000" b="0" i="1" smtClean="0">
                                  <a:latin typeface="Cambria Math" panose="02040503050406030204" pitchFamily="18" charset="0"/>
                                </a:rPr>
                                <m:t>4</m:t>
                              </m:r>
                            </m:sub>
                          </m:sSub>
                        </m:e>
                      </m:d>
                    </m:oMath>
                  </m:oMathPara>
                </a14:m>
                <a:endParaRPr lang="en-CN" sz="2000" dirty="0"/>
              </a:p>
            </p:txBody>
          </p:sp>
        </mc:Choice>
        <mc:Fallback xmlns="">
          <p:sp>
            <p:nvSpPr>
              <p:cNvPr id="6" name="TextBox 5">
                <a:extLst>
                  <a:ext uri="{FF2B5EF4-FFF2-40B4-BE49-F238E27FC236}">
                    <a16:creationId xmlns:a16="http://schemas.microsoft.com/office/drawing/2014/main" id="{0850F868-AFDB-2222-AB78-D1539411E74A}"/>
                  </a:ext>
                </a:extLst>
              </p:cNvPr>
              <p:cNvSpPr txBox="1">
                <a:spLocks noRot="1" noChangeAspect="1" noMove="1" noResize="1" noEditPoints="1" noAdjustHandles="1" noChangeArrowheads="1" noChangeShapeType="1" noTextEdit="1"/>
              </p:cNvSpPr>
              <p:nvPr/>
            </p:nvSpPr>
            <p:spPr>
              <a:xfrm>
                <a:off x="3591527" y="6169049"/>
                <a:ext cx="2241639" cy="400110"/>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60CD18C0-CB9B-A240-A713-8E9C920F3126}"/>
                  </a:ext>
                </a:extLst>
              </p:cNvPr>
              <p:cNvSpPr txBox="1"/>
              <p:nvPr/>
            </p:nvSpPr>
            <p:spPr>
              <a:xfrm>
                <a:off x="6926062" y="4950036"/>
                <a:ext cx="4536883" cy="70788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CN" sz="200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𝐴</m:t>
                      </m:r>
                      <m:r>
                        <a:rPr lang="en-US"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𝐵</m:t>
                      </m:r>
                      <m:r>
                        <a:rPr lang="en-US" altLang="zh-CN" sz="2000" i="1">
                          <a:latin typeface="Cambria Math" panose="02040503050406030204" pitchFamily="18" charset="0"/>
                          <a:ea typeface="Cambria Math" panose="02040503050406030204" pitchFamily="18" charset="0"/>
                        </a:rPr>
                        <m:t>⊆</m:t>
                      </m:r>
                      <m:r>
                        <m:rPr>
                          <m:sty m:val="p"/>
                        </m:rPr>
                        <a:rPr lang="el-GR" altLang="zh-CN" sz="2000" i="1" smtClean="0">
                          <a:latin typeface="Cambria Math" panose="02040503050406030204" pitchFamily="18" charset="0"/>
                          <a:ea typeface="Cambria Math" panose="02040503050406030204" pitchFamily="18" charset="0"/>
                        </a:rPr>
                        <m:t>Ω</m:t>
                      </m:r>
                      <m:r>
                        <m:rPr>
                          <m:nor/>
                        </m:rPr>
                        <a:rPr lang="zh-CN" altLang="en-US" sz="2000" b="0" i="0" smtClean="0">
                          <a:latin typeface="Cambria Math" panose="02040503050406030204" pitchFamily="18" charset="0"/>
                          <a:ea typeface="Cambria Math" panose="02040503050406030204" pitchFamily="18" charset="0"/>
                        </a:rPr>
                        <m:t> </m:t>
                      </m:r>
                      <m:r>
                        <m:rPr>
                          <m:nor/>
                        </m:rPr>
                        <a:rPr lang="en-US" altLang="zh-CN" sz="2000" b="0" i="0" smtClean="0">
                          <a:latin typeface="Cambria Math" panose="02040503050406030204" pitchFamily="18" charset="0"/>
                          <a:ea typeface="Cambria Math" panose="02040503050406030204" pitchFamily="18" charset="0"/>
                        </a:rPr>
                        <m:t>and</m:t>
                      </m:r>
                      <m:r>
                        <m:rPr>
                          <m:nor/>
                        </m:rPr>
                        <a:rPr lang="zh-CN" altLang="en-US" sz="2000" b="0" i="0" smtClean="0">
                          <a:latin typeface="Cambria Math" panose="02040503050406030204" pitchFamily="18" charset="0"/>
                          <a:ea typeface="Cambria Math" panose="02040503050406030204" pitchFamily="18" charset="0"/>
                        </a:rPr>
                        <m:t> </m:t>
                      </m:r>
                      <m:r>
                        <a:rPr lang="en-US" altLang="zh-CN" sz="2000" b="0" i="1" smtClean="0">
                          <a:latin typeface="Cambria Math" panose="02040503050406030204" pitchFamily="18" charset="0"/>
                          <a:ea typeface="Cambria Math" panose="02040503050406030204" pitchFamily="18" charset="0"/>
                        </a:rPr>
                        <m:t>𝑠</m:t>
                      </m:r>
                      <m:r>
                        <a:rPr lang="en-US" altLang="zh-CN" sz="2000" b="0" i="1" smtClean="0">
                          <a:latin typeface="Cambria Math" panose="02040503050406030204" pitchFamily="18" charset="0"/>
                          <a:ea typeface="Cambria Math" panose="02040503050406030204" pitchFamily="18" charset="0"/>
                        </a:rPr>
                        <m:t>∈</m:t>
                      </m:r>
                      <m:r>
                        <m:rPr>
                          <m:sty m:val="p"/>
                        </m:rPr>
                        <a:rPr lang="el-GR" altLang="zh-CN" sz="2000" b="0" i="1" smtClean="0">
                          <a:latin typeface="Cambria Math" panose="02040503050406030204" pitchFamily="18" charset="0"/>
                          <a:ea typeface="Cambria Math" panose="02040503050406030204" pitchFamily="18" charset="0"/>
                        </a:rPr>
                        <m:t>Ω</m:t>
                      </m:r>
                      <m:r>
                        <a:rPr lang="el-GR" altLang="zh-CN" sz="2000" b="0" i="1" smtClean="0">
                          <a:latin typeface="Cambria Math" panose="02040503050406030204" pitchFamily="18" charset="0"/>
                          <a:ea typeface="Cambria Math" panose="02040503050406030204" pitchFamily="18" charset="0"/>
                        </a:rPr>
                        <m:t>∖</m:t>
                      </m:r>
                      <m:r>
                        <a:rPr lang="en-US" altLang="zh-CN" sz="2000" b="0" i="1" smtClean="0">
                          <a:latin typeface="Cambria Math" panose="02040503050406030204" pitchFamily="18" charset="0"/>
                          <a:ea typeface="Cambria Math" panose="02040503050406030204" pitchFamily="18" charset="0"/>
                        </a:rPr>
                        <m:t>𝐵</m:t>
                      </m:r>
                    </m:oMath>
                  </m:oMathPara>
                </a14:m>
                <a:endParaRPr lang="en-US" altLang="zh-CN" sz="2000" b="0" dirty="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altLang="zh-CN" sz="2000" b="0" i="1" smtClean="0">
                          <a:latin typeface="Cambria Math" panose="02040503050406030204" pitchFamily="18" charset="0"/>
                        </a:rPr>
                        <m:t>𝑓</m:t>
                      </m:r>
                      <m:d>
                        <m:dPr>
                          <m:ctrlPr>
                            <a:rPr lang="en-US" altLang="zh-CN" sz="2000" b="0" i="1" smtClean="0">
                              <a:latin typeface="Cambria Math" panose="02040503050406030204" pitchFamily="18" charset="0"/>
                            </a:rPr>
                          </m:ctrlPr>
                        </m:dPr>
                        <m:e>
                          <m:r>
                            <a:rPr lang="en-US" altLang="zh-CN" sz="2000" b="0" i="1" smtClean="0">
                              <a:latin typeface="Cambria Math" panose="02040503050406030204" pitchFamily="18" charset="0"/>
                            </a:rPr>
                            <m:t>𝐴</m:t>
                          </m:r>
                          <m:r>
                            <a:rPr lang="en-US" altLang="zh-CN" sz="2000" b="0" i="1" smtClean="0">
                              <a:latin typeface="Cambria Math" panose="02040503050406030204" pitchFamily="18" charset="0"/>
                              <a:ea typeface="Cambria Math" panose="02040503050406030204" pitchFamily="18" charset="0"/>
                            </a:rPr>
                            <m:t>∪</m:t>
                          </m:r>
                          <m:d>
                            <m:dPr>
                              <m:begChr m:val="{"/>
                              <m:endChr m:val="}"/>
                              <m:ctrlPr>
                                <a:rPr lang="en-US" altLang="zh-CN" sz="2000" b="0" i="1" smtClean="0">
                                  <a:latin typeface="Cambria Math" panose="02040503050406030204" pitchFamily="18" charset="0"/>
                                  <a:ea typeface="Cambria Math" panose="02040503050406030204" pitchFamily="18" charset="0"/>
                                </a:rPr>
                              </m:ctrlPr>
                            </m:dPr>
                            <m:e>
                              <m:r>
                                <a:rPr lang="en-US" altLang="zh-CN" sz="2000" b="0" i="1" smtClean="0">
                                  <a:latin typeface="Cambria Math" panose="02040503050406030204" pitchFamily="18" charset="0"/>
                                  <a:ea typeface="Cambria Math" panose="02040503050406030204" pitchFamily="18" charset="0"/>
                                </a:rPr>
                                <m:t>𝑠</m:t>
                              </m:r>
                            </m:e>
                          </m:d>
                        </m:e>
                      </m:d>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𝑓</m:t>
                      </m:r>
                      <m:r>
                        <a:rPr lang="en-US" altLang="zh-CN" sz="2000" b="0" i="1" smtClean="0">
                          <a:latin typeface="Cambria Math" panose="02040503050406030204" pitchFamily="18" charset="0"/>
                        </a:rPr>
                        <m:t>(</m:t>
                      </m:r>
                      <m:r>
                        <a:rPr lang="en-US" altLang="zh-CN" sz="2000" b="0" i="1" smtClean="0">
                          <a:latin typeface="Cambria Math" panose="02040503050406030204" pitchFamily="18" charset="0"/>
                        </a:rPr>
                        <m:t>𝐴</m:t>
                      </m:r>
                      <m:r>
                        <a:rPr lang="en-US" altLang="zh-CN" sz="2000" b="0" i="1" smtClean="0">
                          <a:latin typeface="Cambria Math" panose="02040503050406030204" pitchFamily="18" charset="0"/>
                        </a:rPr>
                        <m:t>)≥</m:t>
                      </m:r>
                      <m:r>
                        <a:rPr lang="en-US" altLang="zh-CN" sz="2000" i="1">
                          <a:latin typeface="Cambria Math" panose="02040503050406030204" pitchFamily="18" charset="0"/>
                        </a:rPr>
                        <m:t>𝑓</m:t>
                      </m:r>
                      <m:d>
                        <m:dPr>
                          <m:ctrlPr>
                            <a:rPr lang="en-US" altLang="zh-CN" sz="2000" i="1">
                              <a:latin typeface="Cambria Math" panose="02040503050406030204" pitchFamily="18" charset="0"/>
                            </a:rPr>
                          </m:ctrlPr>
                        </m:dPr>
                        <m:e>
                          <m:r>
                            <a:rPr lang="en-US" altLang="zh-CN" sz="2000" b="0" i="1" smtClean="0">
                              <a:latin typeface="Cambria Math" panose="02040503050406030204" pitchFamily="18" charset="0"/>
                            </a:rPr>
                            <m:t>𝐵</m:t>
                          </m:r>
                          <m:r>
                            <a:rPr lang="en-US" altLang="zh-CN" sz="2000" i="1">
                              <a:latin typeface="Cambria Math" panose="02040503050406030204" pitchFamily="18" charset="0"/>
                              <a:ea typeface="Cambria Math" panose="02040503050406030204" pitchFamily="18" charset="0"/>
                            </a:rPr>
                            <m:t>∪</m:t>
                          </m:r>
                          <m:d>
                            <m:dPr>
                              <m:begChr m:val="{"/>
                              <m:endChr m:val="}"/>
                              <m:ctrlPr>
                                <a:rPr lang="en-US" altLang="zh-CN" sz="2000" i="1">
                                  <a:latin typeface="Cambria Math" panose="02040503050406030204" pitchFamily="18" charset="0"/>
                                  <a:ea typeface="Cambria Math" panose="02040503050406030204" pitchFamily="18" charset="0"/>
                                </a:rPr>
                              </m:ctrlPr>
                            </m:dPr>
                            <m:e>
                              <m:r>
                                <a:rPr lang="en-US" altLang="zh-CN" sz="2000" i="1">
                                  <a:latin typeface="Cambria Math" panose="02040503050406030204" pitchFamily="18" charset="0"/>
                                  <a:ea typeface="Cambria Math" panose="02040503050406030204" pitchFamily="18" charset="0"/>
                                </a:rPr>
                                <m:t>𝑠</m:t>
                              </m:r>
                            </m:e>
                          </m:d>
                        </m:e>
                      </m:d>
                      <m:r>
                        <a:rPr lang="en-US" altLang="zh-CN" sz="2000" i="1">
                          <a:latin typeface="Cambria Math" panose="02040503050406030204" pitchFamily="18" charset="0"/>
                        </a:rPr>
                        <m:t>−</m:t>
                      </m:r>
                      <m:r>
                        <a:rPr lang="en-US" altLang="zh-CN" sz="2000" i="1">
                          <a:latin typeface="Cambria Math" panose="02040503050406030204" pitchFamily="18" charset="0"/>
                        </a:rPr>
                        <m:t>𝑓</m:t>
                      </m:r>
                      <m:r>
                        <a:rPr lang="en-US" altLang="zh-CN" sz="2000" i="1">
                          <a:latin typeface="Cambria Math" panose="02040503050406030204" pitchFamily="18" charset="0"/>
                        </a:rPr>
                        <m:t>(</m:t>
                      </m:r>
                      <m:r>
                        <a:rPr lang="en-US" altLang="zh-CN" sz="2000" b="0" i="1" smtClean="0">
                          <a:latin typeface="Cambria Math" panose="02040503050406030204" pitchFamily="18" charset="0"/>
                        </a:rPr>
                        <m:t>𝐵</m:t>
                      </m:r>
                      <m:r>
                        <a:rPr lang="en-US" altLang="zh-CN" sz="2000" i="1">
                          <a:latin typeface="Cambria Math" panose="02040503050406030204" pitchFamily="18" charset="0"/>
                        </a:rPr>
                        <m:t>)</m:t>
                      </m:r>
                    </m:oMath>
                  </m:oMathPara>
                </a14:m>
                <a:endParaRPr lang="en-CN" sz="2000" dirty="0"/>
              </a:p>
            </p:txBody>
          </p:sp>
        </mc:Choice>
        <mc:Fallback xmlns="">
          <p:sp>
            <p:nvSpPr>
              <p:cNvPr id="7" name="TextBox 6">
                <a:extLst>
                  <a:ext uri="{FF2B5EF4-FFF2-40B4-BE49-F238E27FC236}">
                    <a16:creationId xmlns:a16="http://schemas.microsoft.com/office/drawing/2014/main" id="{60CD18C0-CB9B-A240-A713-8E9C920F3126}"/>
                  </a:ext>
                </a:extLst>
              </p:cNvPr>
              <p:cNvSpPr txBox="1">
                <a:spLocks noRot="1" noChangeAspect="1" noMove="1" noResize="1" noEditPoints="1" noAdjustHandles="1" noChangeArrowheads="1" noChangeShapeType="1" noTextEdit="1"/>
              </p:cNvSpPr>
              <p:nvPr/>
            </p:nvSpPr>
            <p:spPr>
              <a:xfrm>
                <a:off x="6926062" y="4950036"/>
                <a:ext cx="4536883" cy="707886"/>
              </a:xfrm>
              <a:prstGeom prst="rect">
                <a:avLst/>
              </a:prstGeom>
              <a:blipFill>
                <a:blip r:embed="rId6"/>
                <a:stretch>
                  <a:fillRect b="-7018"/>
                </a:stretch>
              </a:blipFill>
            </p:spPr>
            <p:txBody>
              <a:bodyPr/>
              <a:lstStyle/>
              <a:p>
                <a:r>
                  <a:rPr lang="en-CN">
                    <a:noFill/>
                  </a:rPr>
                  <a:t> </a:t>
                </a:r>
              </a:p>
            </p:txBody>
          </p:sp>
        </mc:Fallback>
      </mc:AlternateContent>
    </p:spTree>
    <p:extLst>
      <p:ext uri="{BB962C8B-B14F-4D97-AF65-F5344CB8AC3E}">
        <p14:creationId xmlns:p14="http://schemas.microsoft.com/office/powerpoint/2010/main" val="2502245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Problem</a:t>
            </a:r>
            <a:r>
              <a:rPr lang="zh-CN" altLang="en-US" dirty="0"/>
              <a:t> </a:t>
            </a:r>
            <a:r>
              <a:rPr lang="en-US" altLang="zh-CN" dirty="0"/>
              <a:t>Formulation</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2" y="1158289"/>
                <a:ext cx="11674701" cy="4961100"/>
              </a:xfrm>
            </p:spPr>
            <p:txBody>
              <a:bodyPr>
                <a:normAutofit fontScale="92500" lnSpcReduction="10000"/>
              </a:bodyPr>
              <a:lstStyle/>
              <a:p>
                <a:pPr>
                  <a:lnSpc>
                    <a:spcPct val="150000"/>
                  </a:lnSpc>
                </a:pPr>
                <a:r>
                  <a:rPr lang="en-US" altLang="zh-CN" sz="2400" dirty="0"/>
                  <a:t>The profit of a single causal rule:</a:t>
                </a:r>
                <a:r>
                  <a:rPr lang="zh-CN" altLang="en-US" sz="2400" dirty="0"/>
                  <a:t> </a:t>
                </a:r>
                <a14:m>
                  <m:oMath xmlns:m="http://schemas.openxmlformats.org/officeDocument/2006/math">
                    <m:f>
                      <m:fPr>
                        <m:ctrlPr>
                          <a:rPr lang="en-US" altLang="zh-CN" sz="2400" i="1" smtClean="0">
                            <a:latin typeface="Cambria Math" panose="02040503050406030204" pitchFamily="18" charset="0"/>
                          </a:rPr>
                        </m:ctrlPr>
                      </m:fPr>
                      <m:num>
                        <m:sSub>
                          <m:sSubPr>
                            <m:ctrlPr>
                              <a:rPr lang="en-US" altLang="zh-CN" sz="2400" i="1">
                                <a:latin typeface="Cambria Math" panose="02040503050406030204" pitchFamily="18" charset="0"/>
                              </a:rPr>
                            </m:ctrlPr>
                          </m:sSubPr>
                          <m:e>
                            <m:r>
                              <a:rPr lang="en-US" altLang="zh-CN" sz="2400" i="1">
                                <a:latin typeface="Cambria Math" panose="02040503050406030204" pitchFamily="18" charset="0"/>
                                <a:ea typeface="Cambria Math" panose="02040503050406030204" pitchFamily="18" charset="0"/>
                              </a:rPr>
                              <m:t>𝜏</m:t>
                            </m:r>
                          </m:e>
                          <m:sub>
                            <m:r>
                              <a:rPr lang="en-US" altLang="zh-CN" sz="2400" i="1">
                                <a:latin typeface="Cambria Math" panose="02040503050406030204" pitchFamily="18" charset="0"/>
                              </a:rPr>
                              <m:t>𝑅</m:t>
                            </m:r>
                          </m:sub>
                        </m:sSub>
                      </m:num>
                      <m:den>
                        <m:r>
                          <a:rPr lang="en-US" altLang="zh-CN" sz="2400" i="1">
                            <a:latin typeface="Cambria Math" panose="02040503050406030204" pitchFamily="18" charset="0"/>
                            <a:ea typeface="Cambria Math" panose="02040503050406030204" pitchFamily="18" charset="0"/>
                          </a:rPr>
                          <m:t>𝜆</m:t>
                        </m:r>
                        <m:sSubSup>
                          <m:sSubSupPr>
                            <m:ctrlPr>
                              <a:rPr lang="en-US" altLang="zh-CN" sz="2400" i="1" smtClean="0">
                                <a:latin typeface="Cambria Math" panose="02040503050406030204" pitchFamily="18" charset="0"/>
                                <a:ea typeface="Cambria Math" panose="02040503050406030204" pitchFamily="18" charset="0"/>
                              </a:rPr>
                            </m:ctrlPr>
                          </m:sSubSupPr>
                          <m:e>
                            <m:r>
                              <a:rPr lang="en-US" altLang="zh-CN" sz="2400" i="1" smtClean="0">
                                <a:latin typeface="Cambria Math" panose="02040503050406030204" pitchFamily="18" charset="0"/>
                                <a:ea typeface="Cambria Math" panose="02040503050406030204" pitchFamily="18" charset="0"/>
                              </a:rPr>
                              <m:t>𝜎</m:t>
                            </m:r>
                          </m:e>
                          <m:sub>
                            <m:r>
                              <a:rPr lang="en-US" altLang="zh-CN" sz="2400" b="0" i="1" smtClean="0">
                                <a:latin typeface="Cambria Math" panose="02040503050406030204" pitchFamily="18" charset="0"/>
                                <a:ea typeface="Cambria Math" panose="02040503050406030204" pitchFamily="18" charset="0"/>
                              </a:rPr>
                              <m:t>𝑅</m:t>
                            </m:r>
                          </m:sub>
                          <m:sup>
                            <m:r>
                              <a:rPr lang="en-US" altLang="zh-CN" sz="2400" b="0" i="1" smtClean="0">
                                <a:latin typeface="Cambria Math" panose="02040503050406030204" pitchFamily="18" charset="0"/>
                                <a:ea typeface="Cambria Math" panose="02040503050406030204" pitchFamily="18" charset="0"/>
                              </a:rPr>
                              <m:t>2</m:t>
                            </m:r>
                          </m:sup>
                        </m:sSubSup>
                      </m:den>
                    </m:f>
                  </m:oMath>
                </a14:m>
                <a:endParaRPr lang="en-US" altLang="zh-CN" sz="2400" dirty="0"/>
              </a:p>
              <a:p>
                <a:pPr>
                  <a:lnSpc>
                    <a:spcPct val="150000"/>
                  </a:lnSpc>
                </a:pPr>
                <a:r>
                  <a:rPr lang="en-US" altLang="zh-CN" sz="2400" dirty="0"/>
                  <a:t>Objective</a:t>
                </a:r>
                <a:r>
                  <a:rPr lang="zh-CN" altLang="en-US" sz="2400" dirty="0"/>
                  <a:t> </a:t>
                </a:r>
                <a:r>
                  <a:rPr lang="en-US" altLang="zh-CN" sz="2400" dirty="0"/>
                  <a:t>function:</a:t>
                </a:r>
                <a:r>
                  <a:rPr lang="zh-CN" altLang="en-US" sz="2400" dirty="0"/>
                  <a:t> </a:t>
                </a:r>
                <a14:m>
                  <m:oMath xmlns:m="http://schemas.openxmlformats.org/officeDocument/2006/math">
                    <m:r>
                      <a:rPr lang="en-US" altLang="zh-CN" sz="2400" b="0" i="1" dirty="0" smtClean="0">
                        <a:latin typeface="Cambria Math" panose="02040503050406030204" pitchFamily="18" charset="0"/>
                      </a:rPr>
                      <m:t>𝑓</m:t>
                    </m:r>
                    <m:d>
                      <m:dPr>
                        <m:ctrlPr>
                          <a:rPr lang="en-US" altLang="zh-CN" sz="2400" b="0" i="1" dirty="0" smtClean="0">
                            <a:latin typeface="Cambria Math" panose="02040503050406030204" pitchFamily="18" charset="0"/>
                          </a:rPr>
                        </m:ctrlPr>
                      </m:dPr>
                      <m:e>
                        <m:r>
                          <a:rPr lang="en-US" altLang="zh-CN" sz="2400" b="0" i="1" dirty="0" smtClean="0">
                            <a:latin typeface="Cambria Math" panose="02040503050406030204" pitchFamily="18" charset="0"/>
                          </a:rPr>
                          <m:t>𝑅</m:t>
                        </m:r>
                      </m:e>
                    </m:d>
                    <m:r>
                      <a:rPr lang="en-US" altLang="zh-CN" sz="2400" b="0" i="1" dirty="0" smtClean="0">
                        <a:latin typeface="Cambria Math" panose="02040503050406030204" pitchFamily="18" charset="0"/>
                      </a:rPr>
                      <m:t>=</m:t>
                    </m:r>
                    <m:func>
                      <m:funcPr>
                        <m:ctrlPr>
                          <a:rPr lang="en-US" altLang="zh-CN" sz="2400" b="0" i="1" dirty="0" smtClean="0">
                            <a:latin typeface="Cambria Math" panose="02040503050406030204" pitchFamily="18" charset="0"/>
                          </a:rPr>
                        </m:ctrlPr>
                      </m:funcPr>
                      <m:fName>
                        <m:r>
                          <m:rPr>
                            <m:sty m:val="p"/>
                          </m:rPr>
                          <a:rPr lang="en-US" altLang="zh-CN" sz="2400" b="0" i="0" dirty="0" smtClean="0">
                            <a:latin typeface="Cambria Math" panose="02040503050406030204" pitchFamily="18" charset="0"/>
                          </a:rPr>
                          <m:t>log</m:t>
                        </m:r>
                      </m:fName>
                      <m:e>
                        <m:f>
                          <m:fPr>
                            <m:ctrlPr>
                              <a:rPr lang="en-US" altLang="zh-CN" sz="2400" i="1">
                                <a:latin typeface="Cambria Math" panose="02040503050406030204" pitchFamily="18" charset="0"/>
                              </a:rPr>
                            </m:ctrlPr>
                          </m:fPr>
                          <m:num>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𝑖</m:t>
                                    </m:r>
                                  </m:sub>
                                </m:sSub>
                                <m:r>
                                  <m:rPr>
                                    <m:brk m:alnAt="9"/>
                                  </m:rPr>
                                  <a:rPr lang="en-US" altLang="zh-CN" sz="2400" i="1">
                                    <a:latin typeface="Cambria Math" panose="02040503050406030204" pitchFamily="18" charset="0"/>
                                  </a:rPr>
                                  <m:t>=</m:t>
                                </m:r>
                                <m:r>
                                  <a:rPr lang="en-US" altLang="zh-CN" sz="2400" i="1">
                                    <a:latin typeface="Cambria Math" panose="02040503050406030204" pitchFamily="18" charset="0"/>
                                  </a:rPr>
                                  <m:t>1</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nary>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𝑖</m:t>
                                </m:r>
                              </m:sub>
                            </m:sSub>
                          </m:num>
                          <m:den>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𝑖</m:t>
                                    </m:r>
                                  </m:sub>
                                </m:sSub>
                                <m:r>
                                  <m:rPr>
                                    <m:brk m:alnAt="9"/>
                                  </m:rPr>
                                  <a:rPr lang="en-US" altLang="zh-CN" sz="2400" i="1">
                                    <a:latin typeface="Cambria Math" panose="02040503050406030204" pitchFamily="18" charset="0"/>
                                  </a:rPr>
                                  <m:t>=</m:t>
                                </m:r>
                                <m:r>
                                  <a:rPr lang="en-US" altLang="zh-CN" sz="2400" i="1">
                                    <a:latin typeface="Cambria Math" panose="02040503050406030204" pitchFamily="18" charset="0"/>
                                  </a:rPr>
                                  <m:t>1</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nary>
                          </m:den>
                        </m:f>
                      </m:e>
                    </m:func>
                    <m:r>
                      <a:rPr lang="en-US" altLang="zh-CN" sz="2400" i="1">
                        <a:latin typeface="Cambria Math" panose="02040503050406030204" pitchFamily="18" charset="0"/>
                      </a:rPr>
                      <m:t>−</m:t>
                    </m:r>
                    <m:func>
                      <m:funcPr>
                        <m:ctrlPr>
                          <a:rPr lang="en-US" altLang="zh-CN" sz="2400" i="1" smtClean="0">
                            <a:latin typeface="Cambria Math" panose="02040503050406030204" pitchFamily="18" charset="0"/>
                          </a:rPr>
                        </m:ctrlPr>
                      </m:funcPr>
                      <m:fName>
                        <m:r>
                          <m:rPr>
                            <m:sty m:val="p"/>
                          </m:rPr>
                          <a:rPr lang="en-US" altLang="zh-CN" sz="2400" i="0" smtClean="0">
                            <a:latin typeface="Cambria Math" panose="02040503050406030204" pitchFamily="18" charset="0"/>
                          </a:rPr>
                          <m:t>log</m:t>
                        </m:r>
                      </m:fName>
                      <m:e>
                        <m:f>
                          <m:fPr>
                            <m:ctrlPr>
                              <a:rPr lang="en-US" altLang="zh-CN" sz="2400" i="1">
                                <a:latin typeface="Cambria Math" panose="02040503050406030204" pitchFamily="18" charset="0"/>
                              </a:rPr>
                            </m:ctrlPr>
                          </m:fPr>
                          <m:num>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𝑖</m:t>
                                    </m:r>
                                  </m:sub>
                                </m:sSub>
                                <m:r>
                                  <m:rPr>
                                    <m:brk m:alnAt="9"/>
                                  </m:rPr>
                                  <a:rPr lang="en-US" altLang="zh-CN" sz="2400" i="1">
                                    <a:latin typeface="Cambria Math" panose="02040503050406030204" pitchFamily="18" charset="0"/>
                                  </a:rPr>
                                  <m:t>=</m:t>
                                </m:r>
                                <m:r>
                                  <a:rPr lang="en-US" altLang="zh-CN" sz="2400" i="1">
                                    <a:latin typeface="Cambria Math" panose="02040503050406030204" pitchFamily="18" charset="0"/>
                                  </a:rPr>
                                  <m:t>0</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nary>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𝑖</m:t>
                                </m:r>
                              </m:sub>
                            </m:sSub>
                          </m:num>
                          <m:den>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𝑖</m:t>
                                    </m:r>
                                  </m:sub>
                                </m:sSub>
                                <m:r>
                                  <m:rPr>
                                    <m:brk m:alnAt="9"/>
                                  </m:rPr>
                                  <a:rPr lang="en-US" altLang="zh-CN" sz="2400" i="1">
                                    <a:latin typeface="Cambria Math" panose="02040503050406030204" pitchFamily="18" charset="0"/>
                                  </a:rPr>
                                  <m:t>=</m:t>
                                </m:r>
                                <m:r>
                                  <a:rPr lang="en-US" altLang="zh-CN" sz="2400" i="1">
                                    <a:latin typeface="Cambria Math" panose="02040503050406030204" pitchFamily="18" charset="0"/>
                                  </a:rPr>
                                  <m:t>0</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nary>
                          </m:den>
                        </m:f>
                      </m:e>
                    </m:func>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𝜆</m:t>
                    </m:r>
                    <m:func>
                      <m:funcPr>
                        <m:ctrlPr>
                          <a:rPr lang="en-US" altLang="zh-CN" sz="2400" b="0" i="1" smtClean="0">
                            <a:latin typeface="Cambria Math" panose="02040503050406030204" pitchFamily="18" charset="0"/>
                            <a:ea typeface="Cambria Math" panose="02040503050406030204" pitchFamily="18" charset="0"/>
                          </a:rPr>
                        </m:ctrlPr>
                      </m:funcPr>
                      <m:fName>
                        <m:r>
                          <m:rPr>
                            <m:sty m:val="p"/>
                          </m:rPr>
                          <a:rPr lang="en-US" altLang="zh-CN" sz="2400" b="0" i="0" smtClean="0">
                            <a:latin typeface="Cambria Math" panose="02040503050406030204" pitchFamily="18" charset="0"/>
                            <a:ea typeface="Cambria Math" panose="02040503050406030204" pitchFamily="18" charset="0"/>
                          </a:rPr>
                          <m:t>log</m:t>
                        </m:r>
                      </m:fName>
                      <m:e>
                        <m:f>
                          <m:fPr>
                            <m:ctrlPr>
                              <a:rPr lang="en-US" altLang="zh-CN" sz="2400" i="1">
                                <a:latin typeface="Cambria Math" panose="02040503050406030204" pitchFamily="18" charset="0"/>
                              </a:rPr>
                            </m:ctrlPr>
                          </m:fPr>
                          <m:num>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𝑖</m:t>
                                    </m:r>
                                  </m:sub>
                                </m:sSub>
                                <m:r>
                                  <m:rPr>
                                    <m:brk m:alnAt="9"/>
                                  </m:rPr>
                                  <a:rPr lang="en-US" altLang="zh-CN" sz="2400" i="1">
                                    <a:latin typeface="Cambria Math" panose="02040503050406030204" pitchFamily="18" charset="0"/>
                                  </a:rPr>
                                  <m:t>=</m:t>
                                </m:r>
                                <m:r>
                                  <a:rPr lang="en-US" altLang="zh-CN" sz="2400" i="1">
                                    <a:latin typeface="Cambria Math" panose="02040503050406030204" pitchFamily="18" charset="0"/>
                                  </a:rPr>
                                  <m:t>1</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nary>
                            <m:sSup>
                              <m:sSupPr>
                                <m:ctrlPr>
                                  <a:rPr lang="en-US" altLang="zh-CN" sz="2400" i="1">
                                    <a:latin typeface="Cambria Math" panose="02040503050406030204" pitchFamily="18" charset="0"/>
                                  </a:rPr>
                                </m:ctrlPr>
                              </m:sSupPr>
                              <m:e>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𝑌</m:t>
                                    </m:r>
                                  </m:e>
                                  <m:sub>
                                    <m:r>
                                      <a:rPr lang="en-US" altLang="zh-CN" sz="2400" i="1">
                                        <a:latin typeface="Cambria Math" panose="02040503050406030204" pitchFamily="18" charset="0"/>
                                      </a:rPr>
                                      <m:t>𝑖</m:t>
                                    </m:r>
                                  </m:sub>
                                </m:sSub>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bar>
                                      <m:barPr>
                                        <m:pos m:val="top"/>
                                        <m:ctrlPr>
                                          <a:rPr lang="en-US" altLang="zh-CN" sz="2400" i="1">
                                            <a:latin typeface="Cambria Math" panose="02040503050406030204" pitchFamily="18" charset="0"/>
                                          </a:rPr>
                                        </m:ctrlPr>
                                      </m:barPr>
                                      <m:e>
                                        <m:r>
                                          <a:rPr lang="en-US" altLang="zh-CN" sz="2400" i="1">
                                            <a:latin typeface="Cambria Math" panose="02040503050406030204" pitchFamily="18" charset="0"/>
                                          </a:rPr>
                                          <m:t>𝑌</m:t>
                                        </m:r>
                                      </m:e>
                                    </m:bar>
                                  </m:e>
                                  <m:sub>
                                    <m:r>
                                      <a:rPr lang="en-US" altLang="zh-CN" sz="2400" i="1">
                                        <a:latin typeface="Cambria Math" panose="02040503050406030204" pitchFamily="18" charset="0"/>
                                      </a:rPr>
                                      <m:t>𝑤</m:t>
                                    </m:r>
                                  </m:sub>
                                </m:sSub>
                                <m:r>
                                  <a:rPr lang="en-US" altLang="zh-CN" sz="2400" i="1">
                                    <a:latin typeface="Cambria Math" panose="02040503050406030204" pitchFamily="18" charset="0"/>
                                  </a:rPr>
                                  <m:t>)</m:t>
                                </m:r>
                              </m:e>
                              <m:sup>
                                <m:r>
                                  <a:rPr lang="en-US" altLang="zh-CN" sz="2400" i="1">
                                    <a:latin typeface="Cambria Math" panose="02040503050406030204" pitchFamily="18" charset="0"/>
                                  </a:rPr>
                                  <m:t>2</m:t>
                                </m:r>
                              </m:sup>
                            </m:sSup>
                          </m:num>
                          <m:den>
                            <m:nary>
                              <m:naryPr>
                                <m:chr m:val="∑"/>
                                <m:limLoc m:val="subSup"/>
                                <m:supHide m:val="on"/>
                                <m:ctrlPr>
                                  <a:rPr lang="en-US" altLang="zh-CN" sz="2400" i="1">
                                    <a:latin typeface="Cambria Math" panose="02040503050406030204" pitchFamily="18" charset="0"/>
                                  </a:rPr>
                                </m:ctrlPr>
                              </m:naryPr>
                              <m:sub>
                                <m:r>
                                  <m:rPr>
                                    <m:brk m:alnAt="9"/>
                                  </m:rPr>
                                  <a:rPr lang="en-US" altLang="zh-CN" sz="2400" i="1">
                                    <a:latin typeface="Cambria Math" panose="02040503050406030204" pitchFamily="18" charset="0"/>
                                  </a:rPr>
                                  <m:t>𝑖</m:t>
                                </m:r>
                                <m:r>
                                  <a:rPr lang="en-US" altLang="zh-CN" sz="2400" i="1">
                                    <a:latin typeface="Cambria Math" panose="02040503050406030204" pitchFamily="18" charset="0"/>
                                  </a:rPr>
                                  <m:t>;</m:t>
                                </m:r>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𝑇</m:t>
                                    </m:r>
                                  </m:e>
                                  <m:sub>
                                    <m:r>
                                      <a:rPr lang="en-US" altLang="zh-CN" sz="2400" i="1">
                                        <a:latin typeface="Cambria Math" panose="02040503050406030204" pitchFamily="18" charset="0"/>
                                      </a:rPr>
                                      <m:t>𝑖</m:t>
                                    </m:r>
                                  </m:sub>
                                </m:sSub>
                                <m:r>
                                  <m:rPr>
                                    <m:brk m:alnAt="9"/>
                                  </m:rPr>
                                  <a:rPr lang="en-US" altLang="zh-CN" sz="2400" i="1">
                                    <a:latin typeface="Cambria Math" panose="02040503050406030204" pitchFamily="18" charset="0"/>
                                  </a:rPr>
                                  <m:t>=</m:t>
                                </m:r>
                                <m:r>
                                  <a:rPr lang="en-US" altLang="zh-CN" sz="2400" i="1">
                                    <a:latin typeface="Cambria Math" panose="02040503050406030204" pitchFamily="18" charset="0"/>
                                  </a:rPr>
                                  <m:t>1</m:t>
                                </m:r>
                              </m:sub>
                              <m:sup/>
                              <m:e>
                                <m:sSub>
                                  <m:sSubPr>
                                    <m:ctrlPr>
                                      <a:rPr lang="en-US" altLang="zh-CN" sz="2400" i="1">
                                        <a:latin typeface="Cambria Math" panose="02040503050406030204" pitchFamily="18" charset="0"/>
                                      </a:rPr>
                                    </m:ctrlPr>
                                  </m:sSubPr>
                                  <m:e>
                                    <m:r>
                                      <a:rPr lang="en-US" altLang="zh-CN" sz="2400" i="1">
                                        <a:latin typeface="Cambria Math" panose="02040503050406030204" pitchFamily="18" charset="0"/>
                                      </a:rPr>
                                      <m:t>𝑤</m:t>
                                    </m:r>
                                  </m:e>
                                  <m:sub>
                                    <m:r>
                                      <a:rPr lang="en-US" altLang="zh-CN" sz="2400" i="1">
                                        <a:latin typeface="Cambria Math" panose="02040503050406030204" pitchFamily="18" charset="0"/>
                                      </a:rPr>
                                      <m:t>𝑖</m:t>
                                    </m:r>
                                  </m:sub>
                                </m:sSub>
                              </m:e>
                            </m:nary>
                          </m:den>
                        </m:f>
                      </m:e>
                    </m:func>
                  </m:oMath>
                </a14:m>
                <a:endParaRPr lang="en-US" altLang="zh-CN" sz="2400" dirty="0"/>
              </a:p>
              <a:p>
                <a:pPr>
                  <a:lnSpc>
                    <a:spcPct val="150000"/>
                  </a:lnSpc>
                </a:pPr>
                <a:r>
                  <a:rPr lang="en-US" altLang="zh-CN" sz="2400" dirty="0"/>
                  <a:t>Causal rule set learning can be modeled as an optimization problem:</a:t>
                </a:r>
                <a:r>
                  <a:rPr lang="zh-CN" altLang="en-US" sz="2400" dirty="0"/>
                  <a:t> </a:t>
                </a:r>
                <a:endParaRPr lang="en-US" altLang="zh-CN" sz="2400" dirty="0"/>
              </a:p>
              <a:p>
                <a:pPr marL="114300" indent="0">
                  <a:lnSpc>
                    <a:spcPct val="150000"/>
                  </a:lnSpc>
                  <a:buNone/>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CN" sz="2400" i="1" smtClean="0">
                              <a:latin typeface="Cambria Math" panose="02040503050406030204" pitchFamily="18" charset="0"/>
                            </a:rPr>
                          </m:ctrlPr>
                        </m:mPr>
                        <m:mr>
                          <m:e>
                            <m:func>
                              <m:funcPr>
                                <m:ctrlPr>
                                  <a:rPr lang="en-US" altLang="zh-CN" sz="2400" i="1">
                                    <a:latin typeface="Cambria Math" panose="02040503050406030204" pitchFamily="18" charset="0"/>
                                  </a:rPr>
                                </m:ctrlPr>
                              </m:funcPr>
                              <m:fName>
                                <m:limLow>
                                  <m:limLowPr>
                                    <m:ctrlPr>
                                      <a:rPr lang="en-US" altLang="zh-CN" sz="2400" i="1">
                                        <a:latin typeface="Cambria Math" panose="02040503050406030204" pitchFamily="18" charset="0"/>
                                      </a:rPr>
                                    </m:ctrlPr>
                                  </m:limLowPr>
                                  <m:e>
                                    <m:r>
                                      <m:rPr>
                                        <m:sty m:val="p"/>
                                      </m:rPr>
                                      <a:rPr lang="en-US" altLang="zh-CN" sz="2400">
                                        <a:latin typeface="Cambria Math" panose="02040503050406030204" pitchFamily="18" charset="0"/>
                                      </a:rPr>
                                      <m:t>max</m:t>
                                    </m:r>
                                  </m:e>
                                  <m:lim>
                                    <m:r>
                                      <a:rPr lang="en-US" altLang="zh-CN" sz="2400" i="1">
                                        <a:latin typeface="Cambria Math" panose="02040503050406030204" pitchFamily="18" charset="0"/>
                                      </a:rPr>
                                      <m:t>𝑆</m:t>
                                    </m:r>
                                  </m:lim>
                                </m:limLow>
                              </m:fName>
                              <m:e>
                                <m:nary>
                                  <m:naryPr>
                                    <m:chr m:val="∑"/>
                                    <m:supHide m:val="on"/>
                                    <m:ctrlPr>
                                      <a:rPr lang="en-US" altLang="zh-CN" sz="2400" i="1">
                                        <a:latin typeface="Cambria Math" panose="02040503050406030204" pitchFamily="18" charset="0"/>
                                      </a:rPr>
                                    </m:ctrlPr>
                                  </m:naryPr>
                                  <m:sub>
                                    <m:r>
                                      <m:rPr>
                                        <m:brk m:alnAt="7"/>
                                      </m:rPr>
                                      <a:rPr lang="en-US" altLang="zh-CN" sz="2400" i="1">
                                        <a:latin typeface="Cambria Math" panose="02040503050406030204" pitchFamily="18" charset="0"/>
                                      </a:rPr>
                                      <m:t>𝑅</m:t>
                                    </m:r>
                                    <m:r>
                                      <a:rPr lang="en-US" altLang="zh-CN" sz="2400" i="1">
                                        <a:latin typeface="Cambria Math" panose="02040503050406030204" pitchFamily="18" charset="0"/>
                                        <a:ea typeface="Cambria Math" panose="02040503050406030204" pitchFamily="18" charset="0"/>
                                      </a:rPr>
                                      <m:t>∈</m:t>
                                    </m:r>
                                    <m:r>
                                      <a:rPr lang="en-US" altLang="zh-CN" sz="2400" i="1">
                                        <a:latin typeface="Cambria Math" panose="02040503050406030204" pitchFamily="18" charset="0"/>
                                        <a:ea typeface="Cambria Math" panose="02040503050406030204" pitchFamily="18" charset="0"/>
                                      </a:rPr>
                                      <m:t>𝑆</m:t>
                                    </m:r>
                                  </m:sub>
                                  <m:sup/>
                                  <m:e>
                                    <m:r>
                                      <a:rPr lang="en-US" altLang="zh-CN" sz="2400" i="1">
                                        <a:latin typeface="Cambria Math" panose="02040503050406030204" pitchFamily="18" charset="0"/>
                                      </a:rPr>
                                      <m:t>𝑓</m:t>
                                    </m:r>
                                    <m:r>
                                      <a:rPr lang="en-US" altLang="zh-CN" sz="2400" i="1">
                                        <a:latin typeface="Cambria Math" panose="02040503050406030204" pitchFamily="18" charset="0"/>
                                      </a:rPr>
                                      <m:t>(</m:t>
                                    </m:r>
                                    <m:r>
                                      <a:rPr lang="en-US" altLang="zh-CN" sz="2400" i="1">
                                        <a:latin typeface="Cambria Math" panose="02040503050406030204" pitchFamily="18" charset="0"/>
                                      </a:rPr>
                                      <m:t>𝑅</m:t>
                                    </m:r>
                                    <m:r>
                                      <a:rPr lang="en-US" altLang="zh-CN" sz="2400" i="1">
                                        <a:latin typeface="Cambria Math" panose="02040503050406030204" pitchFamily="18" charset="0"/>
                                      </a:rPr>
                                      <m:t>)</m:t>
                                    </m:r>
                                  </m:e>
                                </m:nary>
                              </m:e>
                            </m:func>
                          </m:e>
                        </m:mr>
                        <m:mr>
                          <m:e>
                            <m:r>
                              <m:rPr>
                                <m:nor/>
                              </m:rPr>
                              <a:rPr lang="en-US" altLang="zh-CN" sz="2400" b="0" i="0" smtClean="0">
                                <a:latin typeface="Cambria Math" panose="02040503050406030204" pitchFamily="18" charset="0"/>
                              </a:rPr>
                              <m:t>s</m:t>
                            </m:r>
                            <m:r>
                              <m:rPr>
                                <m:nor/>
                              </m:rPr>
                              <a:rPr lang="en-US" altLang="zh-CN" sz="2400" b="0" i="0" smtClean="0">
                                <a:latin typeface="Cambria Math" panose="02040503050406030204" pitchFamily="18" charset="0"/>
                              </a:rPr>
                              <m:t>.</m:t>
                            </m:r>
                            <m:r>
                              <m:rPr>
                                <m:nor/>
                              </m:rPr>
                              <a:rPr lang="en-US" altLang="zh-CN" sz="2400" b="0" i="0" smtClean="0">
                                <a:latin typeface="Cambria Math" panose="02040503050406030204" pitchFamily="18" charset="0"/>
                              </a:rPr>
                              <m:t>t</m:t>
                            </m:r>
                            <m:r>
                              <m:rPr>
                                <m:nor/>
                              </m:rPr>
                              <a:rPr lang="en-US" altLang="zh-CN" sz="2400" b="0" i="0" smtClean="0">
                                <a:latin typeface="Cambria Math" panose="02040503050406030204" pitchFamily="18" charset="0"/>
                              </a:rPr>
                              <m:t>.</m:t>
                            </m:r>
                            <m:r>
                              <m:rPr>
                                <m:nor/>
                              </m:rPr>
                              <a:rPr lang="zh-CN" altLang="en-US" sz="2400" b="0" i="0" smtClean="0">
                                <a:latin typeface="Cambria Math" panose="02040503050406030204" pitchFamily="18" charset="0"/>
                              </a:rPr>
                              <m:t> </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𝑆</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𝐾</m:t>
                            </m:r>
                          </m:e>
                        </m:mr>
                        <m:mr>
                          <m:e>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ea typeface="Cambria Math" panose="02040503050406030204" pitchFamily="18" charset="0"/>
                              </a:rPr>
                              <m:t>𝐿</m:t>
                            </m:r>
                          </m:e>
                        </m:mr>
                      </m:m>
                    </m:oMath>
                  </m:oMathPara>
                </a14:m>
                <a:endParaRPr lang="en-US" altLang="zh-CN" sz="2400" dirty="0"/>
              </a:p>
              <a:p>
                <a:pPr marL="114300" indent="0">
                  <a:lnSpc>
                    <a:spcPct val="150000"/>
                  </a:lnSpc>
                  <a:buNone/>
                </a:pPr>
                <a:endParaRPr lang="en-US" altLang="zh-CN" sz="2400" dirty="0"/>
              </a:p>
            </p:txBody>
          </p:sp>
        </mc:Choice>
        <mc:Fallback xmlns="">
          <p:sp>
            <p:nvSpPr>
              <p:cNvPr id="21" name="Text Placeholder 2">
                <a:extLst>
                  <a:ext uri="{FF2B5EF4-FFF2-40B4-BE49-F238E27FC236}">
                    <a16:creationId xmlns:a16="http://schemas.microsoft.com/office/drawing/2014/main" id="{44F99D08-49EE-BA0F-83D9-41159E27108F}"/>
                  </a:ext>
                </a:extLst>
              </p:cNvPr>
              <p:cNvSpPr>
                <a:spLocks noGrp="1" noRot="1" noChangeAspect="1" noMove="1" noResize="1" noEditPoints="1" noAdjustHandles="1" noChangeArrowheads="1" noChangeShapeType="1" noTextEdit="1"/>
              </p:cNvSpPr>
              <p:nvPr>
                <p:ph type="body" idx="1"/>
              </p:nvPr>
            </p:nvSpPr>
            <p:spPr>
              <a:xfrm>
                <a:off x="227012" y="1158289"/>
                <a:ext cx="11674701" cy="4961100"/>
              </a:xfrm>
              <a:blipFill>
                <a:blip r:embed="rId3"/>
                <a:stretch>
                  <a:fillRect b="-18414"/>
                </a:stretch>
              </a:blipFill>
            </p:spPr>
            <p:txBody>
              <a:bodyPr/>
              <a:lstStyle/>
              <a:p>
                <a:r>
                  <a:rPr lang="en-CN">
                    <a:noFill/>
                  </a:rPr>
                  <a:t> </a:t>
                </a:r>
              </a:p>
            </p:txBody>
          </p:sp>
        </mc:Fallback>
      </mc:AlternateContent>
    </p:spTree>
    <p:extLst>
      <p:ext uri="{BB962C8B-B14F-4D97-AF65-F5344CB8AC3E}">
        <p14:creationId xmlns:p14="http://schemas.microsoft.com/office/powerpoint/2010/main" val="4153120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CURLS</a:t>
            </a:r>
            <a:r>
              <a:rPr lang="zh-CN" altLang="en-US" dirty="0"/>
              <a:t> </a:t>
            </a:r>
            <a:r>
              <a:rPr lang="en-US" altLang="zh-CN" dirty="0"/>
              <a:t>Algorithm</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2" y="1158289"/>
            <a:ext cx="11674701" cy="4961100"/>
          </a:xfrm>
        </p:spPr>
        <p:txBody>
          <a:bodyPr>
            <a:normAutofit/>
          </a:bodyPr>
          <a:lstStyle/>
          <a:p>
            <a:pPr>
              <a:lnSpc>
                <a:spcPct val="150000"/>
              </a:lnSpc>
            </a:pPr>
            <a:r>
              <a:rPr lang="en-US" altLang="zh-CN" sz="2400" u="sng" dirty="0"/>
              <a:t>C</a:t>
            </a:r>
            <a:r>
              <a:rPr lang="en-US" altLang="zh-CN" sz="2400" dirty="0"/>
              <a:t>a</a:t>
            </a:r>
            <a:r>
              <a:rPr lang="en-US" altLang="zh-CN" sz="2400" u="sng" dirty="0"/>
              <a:t>u</a:t>
            </a:r>
            <a:r>
              <a:rPr lang="en-US" altLang="zh-CN" sz="2400" dirty="0"/>
              <a:t>sal </a:t>
            </a:r>
            <a:r>
              <a:rPr lang="en-US" altLang="zh-CN" sz="2400" u="sng" dirty="0"/>
              <a:t>R</a:t>
            </a:r>
            <a:r>
              <a:rPr lang="en-US" altLang="zh-CN" sz="2400" dirty="0"/>
              <a:t>ule </a:t>
            </a:r>
            <a:r>
              <a:rPr lang="en-US" altLang="zh-CN" sz="2400" u="sng" dirty="0"/>
              <a:t>L</a:t>
            </a:r>
            <a:r>
              <a:rPr lang="en-US" altLang="zh-CN" sz="2400" dirty="0"/>
              <a:t>earning for </a:t>
            </a:r>
            <a:r>
              <a:rPr lang="en-US" altLang="zh-CN" sz="2400" u="sng" dirty="0"/>
              <a:t>S</a:t>
            </a:r>
            <a:r>
              <a:rPr lang="en-US" altLang="zh-CN" sz="2400" dirty="0"/>
              <a:t>ubgroups with Significant Treatment Effect</a:t>
            </a:r>
          </a:p>
          <a:p>
            <a:pPr marL="114300" indent="0">
              <a:lnSpc>
                <a:spcPct val="150000"/>
              </a:lnSpc>
              <a:buNone/>
            </a:pPr>
            <a:endParaRPr lang="en-US" altLang="zh-CN" sz="2400" dirty="0"/>
          </a:p>
        </p:txBody>
      </p:sp>
      <p:pic>
        <p:nvPicPr>
          <p:cNvPr id="3" name="Picture 2">
            <a:extLst>
              <a:ext uri="{FF2B5EF4-FFF2-40B4-BE49-F238E27FC236}">
                <a16:creationId xmlns:a16="http://schemas.microsoft.com/office/drawing/2014/main" id="{ABB60361-FFCD-2760-6106-A3CF77BBE0DD}"/>
              </a:ext>
            </a:extLst>
          </p:cNvPr>
          <p:cNvPicPr>
            <a:picLocks noChangeAspect="1"/>
          </p:cNvPicPr>
          <p:nvPr/>
        </p:nvPicPr>
        <p:blipFill>
          <a:blip r:embed="rId3"/>
          <a:stretch>
            <a:fillRect/>
          </a:stretch>
        </p:blipFill>
        <p:spPr>
          <a:xfrm>
            <a:off x="-25530" y="2819400"/>
            <a:ext cx="12193084" cy="2125400"/>
          </a:xfrm>
          <a:prstGeom prst="rect">
            <a:avLst/>
          </a:prstGeom>
        </p:spPr>
      </p:pic>
    </p:spTree>
    <p:extLst>
      <p:ext uri="{BB962C8B-B14F-4D97-AF65-F5344CB8AC3E}">
        <p14:creationId xmlns:p14="http://schemas.microsoft.com/office/powerpoint/2010/main" val="25538271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CURLS:</a:t>
            </a:r>
            <a:r>
              <a:rPr lang="zh-CN" altLang="en-US" dirty="0"/>
              <a:t> </a:t>
            </a:r>
            <a:r>
              <a:rPr lang="en-US" altLang="zh-CN" dirty="0"/>
              <a:t>Causal</a:t>
            </a:r>
            <a:r>
              <a:rPr lang="zh-CN" altLang="en-US" dirty="0"/>
              <a:t> </a:t>
            </a:r>
            <a:r>
              <a:rPr lang="en-US" altLang="zh-CN" dirty="0"/>
              <a:t>Rule</a:t>
            </a:r>
            <a:r>
              <a:rPr lang="zh-CN" altLang="en-US" dirty="0"/>
              <a:t> </a:t>
            </a:r>
            <a:r>
              <a:rPr lang="en-US" altLang="zh-CN" dirty="0"/>
              <a:t>Set</a:t>
            </a:r>
            <a:r>
              <a:rPr lang="zh-CN" altLang="en-US" dirty="0"/>
              <a:t> </a:t>
            </a:r>
            <a:r>
              <a:rPr lang="en-US" altLang="zh-CN" dirty="0"/>
              <a:t>Learning</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2" y="1158289"/>
            <a:ext cx="11964988" cy="4961100"/>
          </a:xfrm>
        </p:spPr>
        <p:txBody>
          <a:bodyPr>
            <a:normAutofit/>
          </a:bodyPr>
          <a:lstStyle/>
          <a:p>
            <a:pPr>
              <a:lnSpc>
                <a:spcPct val="150000"/>
              </a:lnSpc>
            </a:pPr>
            <a:r>
              <a:rPr lang="en-US" altLang="zh-CN" sz="2400" b="1" dirty="0"/>
              <a:t>Previous sequential covering paradigms</a:t>
            </a:r>
            <a:r>
              <a:rPr lang="en-US" altLang="zh-CN" sz="2400" dirty="0"/>
              <a:t>: removing data covered by previous rules and learning a new rule</a:t>
            </a:r>
            <a:r>
              <a:rPr lang="zh-CN" altLang="en-US" sz="2400" dirty="0"/>
              <a:t> </a:t>
            </a:r>
            <a:r>
              <a:rPr lang="en-US" altLang="zh-CN" sz="2400" dirty="0"/>
              <a:t>→</a:t>
            </a:r>
            <a:r>
              <a:rPr lang="zh-CN" altLang="en-US" sz="2400" dirty="0"/>
              <a:t> </a:t>
            </a:r>
            <a:r>
              <a:rPr lang="en-US" altLang="zh-CN" sz="2400" dirty="0"/>
              <a:t>easily result in overlapping rules</a:t>
            </a:r>
          </a:p>
          <a:p>
            <a:pPr>
              <a:lnSpc>
                <a:spcPct val="150000"/>
              </a:lnSpc>
            </a:pPr>
            <a:r>
              <a:rPr lang="en-US" altLang="zh-CN" sz="2400" b="1" dirty="0"/>
              <a:t>Overlap</a:t>
            </a:r>
            <a:r>
              <a:rPr lang="zh-CN" altLang="en-US" sz="2400" b="1" dirty="0"/>
              <a:t> </a:t>
            </a:r>
            <a:r>
              <a:rPr lang="en-US" altLang="zh-CN" sz="2400" b="1" dirty="0"/>
              <a:t>penalty</a:t>
            </a:r>
            <a:r>
              <a:rPr lang="en-US" altLang="zh-CN" sz="2400" dirty="0"/>
              <a:t>:</a:t>
            </a:r>
            <a:r>
              <a:rPr lang="zh-CN" altLang="en-US" sz="2400" dirty="0"/>
              <a:t> </a:t>
            </a:r>
            <a:r>
              <a:rPr lang="en-US" altLang="zh-CN" sz="2400" dirty="0"/>
              <a:t>set the weighted outcome of the covered units to a smaller value</a:t>
            </a:r>
            <a:r>
              <a:rPr lang="zh-CN" altLang="en-US" sz="2400" dirty="0"/>
              <a:t> </a:t>
            </a:r>
            <a:r>
              <a:rPr lang="en-US" altLang="zh-CN" sz="2400" dirty="0"/>
              <a:t>→</a:t>
            </a:r>
            <a:r>
              <a:rPr lang="zh-CN" altLang="en-US" sz="2400" dirty="0"/>
              <a:t> </a:t>
            </a:r>
            <a:r>
              <a:rPr lang="en-US" altLang="zh-CN" sz="2400" dirty="0"/>
              <a:t>minimize the case where a unit is covered by multiple rules</a:t>
            </a:r>
          </a:p>
        </p:txBody>
      </p:sp>
      <p:pic>
        <p:nvPicPr>
          <p:cNvPr id="2" name="Picture 1">
            <a:extLst>
              <a:ext uri="{FF2B5EF4-FFF2-40B4-BE49-F238E27FC236}">
                <a16:creationId xmlns:a16="http://schemas.microsoft.com/office/drawing/2014/main" id="{4BE1A43D-FDD8-27F2-EFEE-A9D994911375}"/>
              </a:ext>
            </a:extLst>
          </p:cNvPr>
          <p:cNvPicPr>
            <a:picLocks noChangeAspect="1"/>
          </p:cNvPicPr>
          <p:nvPr/>
        </p:nvPicPr>
        <p:blipFill>
          <a:blip r:embed="rId3"/>
          <a:stretch>
            <a:fillRect/>
          </a:stretch>
        </p:blipFill>
        <p:spPr>
          <a:xfrm>
            <a:off x="450850" y="3932091"/>
            <a:ext cx="4889500" cy="2690248"/>
          </a:xfrm>
          <a:prstGeom prst="rect">
            <a:avLst/>
          </a:prstGeom>
        </p:spPr>
      </p:pic>
      <p:pic>
        <p:nvPicPr>
          <p:cNvPr id="4" name="Picture 3">
            <a:extLst>
              <a:ext uri="{FF2B5EF4-FFF2-40B4-BE49-F238E27FC236}">
                <a16:creationId xmlns:a16="http://schemas.microsoft.com/office/drawing/2014/main" id="{FFDCF409-EFF9-7D93-539A-327084B419AB}"/>
              </a:ext>
            </a:extLst>
          </p:cNvPr>
          <p:cNvPicPr>
            <a:picLocks noChangeAspect="1"/>
          </p:cNvPicPr>
          <p:nvPr/>
        </p:nvPicPr>
        <p:blipFill>
          <a:blip r:embed="rId4"/>
          <a:stretch>
            <a:fillRect/>
          </a:stretch>
        </p:blipFill>
        <p:spPr>
          <a:xfrm>
            <a:off x="6275388" y="3900138"/>
            <a:ext cx="4683188" cy="2783008"/>
          </a:xfrm>
          <a:prstGeom prst="rect">
            <a:avLst/>
          </a:prstGeom>
        </p:spPr>
      </p:pic>
    </p:spTree>
    <p:extLst>
      <p:ext uri="{BB962C8B-B14F-4D97-AF65-F5344CB8AC3E}">
        <p14:creationId xmlns:p14="http://schemas.microsoft.com/office/powerpoint/2010/main" val="4227427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CURLS:</a:t>
            </a:r>
            <a:r>
              <a:rPr lang="zh-CN" altLang="en-US" dirty="0"/>
              <a:t> </a:t>
            </a:r>
            <a:r>
              <a:rPr lang="en-CN" altLang="zh-CN" dirty="0"/>
              <a:t>Single</a:t>
            </a:r>
            <a:r>
              <a:rPr lang="zh-CN" altLang="en-US" dirty="0"/>
              <a:t> </a:t>
            </a:r>
            <a:r>
              <a:rPr lang="en-US" altLang="zh-CN" dirty="0"/>
              <a:t>Causal</a:t>
            </a:r>
            <a:r>
              <a:rPr lang="zh-CN" altLang="en-US" dirty="0"/>
              <a:t> </a:t>
            </a:r>
            <a:r>
              <a:rPr lang="en-US" altLang="zh-CN" dirty="0"/>
              <a:t>Rule</a:t>
            </a:r>
            <a:r>
              <a:rPr lang="zh-CN" altLang="en-US" dirty="0"/>
              <a:t> </a:t>
            </a:r>
            <a:r>
              <a:rPr lang="en-US" altLang="zh-CN" dirty="0"/>
              <a:t>Optimization</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2" y="1158289"/>
                <a:ext cx="11674701" cy="4961100"/>
              </a:xfrm>
            </p:spPr>
            <p:txBody>
              <a:bodyPr>
                <a:normAutofit/>
              </a:bodyPr>
              <a:lstStyle/>
              <a:p>
                <a:pPr>
                  <a:lnSpc>
                    <a:spcPct val="150000"/>
                  </a:lnSpc>
                </a:pPr>
                <a:r>
                  <a:rPr lang="en-US" altLang="zh-CN" sz="2400" dirty="0"/>
                  <a:t>The original objective </a:t>
                </a:r>
                <a14:m>
                  <m:oMath xmlns:m="http://schemas.openxmlformats.org/officeDocument/2006/math">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oMath>
                </a14:m>
                <a:r>
                  <a:rPr lang="en-US" altLang="zh-CN" sz="2400" dirty="0"/>
                  <a:t> is complex and difficult to optimize</a:t>
                </a:r>
              </a:p>
              <a:p>
                <a:pPr>
                  <a:lnSpc>
                    <a:spcPct val="150000"/>
                  </a:lnSpc>
                </a:pPr>
                <a:r>
                  <a:rPr lang="en-US" altLang="zh-CN" sz="2400" b="1" dirty="0"/>
                  <a:t>Minorize-maximization framework</a:t>
                </a:r>
                <a:r>
                  <a:rPr lang="en-US" altLang="zh-CN" sz="2400" dirty="0"/>
                  <a:t>: a rule is improved by iteratively optimizing the surrogate lower bound of the original objective.</a:t>
                </a:r>
              </a:p>
            </p:txBody>
          </p:sp>
        </mc:Choice>
        <mc:Fallback xmlns="">
          <p:sp>
            <p:nvSpPr>
              <p:cNvPr id="21" name="Text Placeholder 2">
                <a:extLst>
                  <a:ext uri="{FF2B5EF4-FFF2-40B4-BE49-F238E27FC236}">
                    <a16:creationId xmlns:a16="http://schemas.microsoft.com/office/drawing/2014/main" id="{44F99D08-49EE-BA0F-83D9-41159E27108F}"/>
                  </a:ext>
                </a:extLst>
              </p:cNvPr>
              <p:cNvSpPr>
                <a:spLocks noGrp="1" noRot="1" noChangeAspect="1" noMove="1" noResize="1" noEditPoints="1" noAdjustHandles="1" noChangeArrowheads="1" noChangeShapeType="1" noTextEdit="1"/>
              </p:cNvSpPr>
              <p:nvPr>
                <p:ph type="body" idx="1"/>
              </p:nvPr>
            </p:nvSpPr>
            <p:spPr>
              <a:xfrm>
                <a:off x="227012" y="1158289"/>
                <a:ext cx="11674701" cy="4961100"/>
              </a:xfrm>
              <a:blipFill>
                <a:blip r:embed="rId3"/>
                <a:stretch>
                  <a:fillRect/>
                </a:stretch>
              </a:blipFill>
            </p:spPr>
            <p:txBody>
              <a:bodyPr/>
              <a:lstStyle/>
              <a:p>
                <a:r>
                  <a:rPr lang="en-CN">
                    <a:noFill/>
                  </a:rPr>
                  <a:t> </a:t>
                </a:r>
              </a:p>
            </p:txBody>
          </p:sp>
        </mc:Fallback>
      </mc:AlternateContent>
      <p:pic>
        <p:nvPicPr>
          <p:cNvPr id="3" name="Picture 2">
            <a:extLst>
              <a:ext uri="{FF2B5EF4-FFF2-40B4-BE49-F238E27FC236}">
                <a16:creationId xmlns:a16="http://schemas.microsoft.com/office/drawing/2014/main" id="{ED7E5D56-3633-8925-3E41-82BCC9164A4F}"/>
              </a:ext>
            </a:extLst>
          </p:cNvPr>
          <p:cNvPicPr>
            <a:picLocks noChangeAspect="1"/>
          </p:cNvPicPr>
          <p:nvPr/>
        </p:nvPicPr>
        <p:blipFill>
          <a:blip r:embed="rId4"/>
          <a:stretch>
            <a:fillRect/>
          </a:stretch>
        </p:blipFill>
        <p:spPr>
          <a:xfrm>
            <a:off x="1157288" y="3752274"/>
            <a:ext cx="4403723" cy="2753666"/>
          </a:xfrm>
          <a:prstGeom prst="rect">
            <a:avLst/>
          </a:prstGeom>
        </p:spPr>
      </p:pic>
      <p:pic>
        <p:nvPicPr>
          <p:cNvPr id="4" name="Picture 3">
            <a:extLst>
              <a:ext uri="{FF2B5EF4-FFF2-40B4-BE49-F238E27FC236}">
                <a16:creationId xmlns:a16="http://schemas.microsoft.com/office/drawing/2014/main" id="{6A50A74C-8D45-401E-4E70-C35A7A84E589}"/>
              </a:ext>
            </a:extLst>
          </p:cNvPr>
          <p:cNvPicPr>
            <a:picLocks noChangeAspect="1"/>
          </p:cNvPicPr>
          <p:nvPr/>
        </p:nvPicPr>
        <p:blipFill>
          <a:blip r:embed="rId5"/>
          <a:stretch>
            <a:fillRect/>
          </a:stretch>
        </p:blipFill>
        <p:spPr>
          <a:xfrm>
            <a:off x="6164163" y="3720414"/>
            <a:ext cx="5576887" cy="2728044"/>
          </a:xfrm>
          <a:prstGeom prst="rect">
            <a:avLst/>
          </a:prstGeom>
        </p:spPr>
      </p:pic>
    </p:spTree>
    <p:extLst>
      <p:ext uri="{BB962C8B-B14F-4D97-AF65-F5344CB8AC3E}">
        <p14:creationId xmlns:p14="http://schemas.microsoft.com/office/powerpoint/2010/main" val="21853296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CURLS:</a:t>
            </a:r>
            <a:r>
              <a:rPr lang="zh-CN" altLang="en-US" dirty="0"/>
              <a:t> </a:t>
            </a:r>
            <a:r>
              <a:rPr lang="en-US" altLang="zh-CN" dirty="0"/>
              <a:t>Submodular Lower Bound Optimization</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mc:AlternateContent xmlns:mc="http://schemas.openxmlformats.org/markup-compatibility/2006" xmlns:a14="http://schemas.microsoft.com/office/drawing/2010/main">
        <mc:Choice Requires="a14">
          <p:sp>
            <p:nvSpPr>
              <p:cNvPr id="21" name="Text Placeholder 2">
                <a:extLst>
                  <a:ext uri="{FF2B5EF4-FFF2-40B4-BE49-F238E27FC236}">
                    <a16:creationId xmlns:a16="http://schemas.microsoft.com/office/drawing/2014/main" id="{44F99D08-49EE-BA0F-83D9-41159E27108F}"/>
                  </a:ext>
                </a:extLst>
              </p:cNvPr>
              <p:cNvSpPr>
                <a:spLocks noGrp="1"/>
              </p:cNvSpPr>
              <p:nvPr>
                <p:ph type="body" idx="1"/>
              </p:nvPr>
            </p:nvSpPr>
            <p:spPr>
              <a:xfrm>
                <a:off x="227012" y="1158289"/>
                <a:ext cx="11290201" cy="4961100"/>
              </a:xfrm>
            </p:spPr>
            <p:txBody>
              <a:bodyPr>
                <a:normAutofit/>
              </a:bodyPr>
              <a:lstStyle/>
              <a:p>
                <a:pPr>
                  <a:lnSpc>
                    <a:spcPct val="150000"/>
                  </a:lnSpc>
                </a:pPr>
                <a:r>
                  <a:rPr lang="en-US" altLang="zh-CN" sz="2400" dirty="0"/>
                  <a:t>We prove that </a:t>
                </a:r>
                <a14:m>
                  <m:oMath xmlns:m="http://schemas.openxmlformats.org/officeDocument/2006/math">
                    <m:r>
                      <a:rPr lang="en-US" altLang="zh-CN" sz="2400" b="0" i="1" smtClean="0">
                        <a:latin typeface="Cambria Math" panose="02040503050406030204" pitchFamily="18" charset="0"/>
                      </a:rPr>
                      <m:t>𝑓</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oMath>
                </a14:m>
                <a:r>
                  <a:rPr lang="en-US" altLang="zh-CN" sz="2400" dirty="0"/>
                  <a:t> has a submodular lower bound </a:t>
                </a:r>
                <a14:m>
                  <m:oMath xmlns:m="http://schemas.openxmlformats.org/officeDocument/2006/math">
                    <m:r>
                      <a:rPr lang="en-US" altLang="zh-CN" sz="2400" b="0" i="1" smtClean="0">
                        <a:latin typeface="Cambria Math" panose="02040503050406030204" pitchFamily="18" charset="0"/>
                      </a:rPr>
                      <m:t>𝑔</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𝑅</m:t>
                    </m:r>
                    <m:r>
                      <a:rPr lang="en-US" altLang="zh-CN" sz="2400" b="0" i="1" smtClean="0">
                        <a:latin typeface="Cambria Math" panose="02040503050406030204" pitchFamily="18" charset="0"/>
                      </a:rPr>
                      <m:t>)</m:t>
                    </m:r>
                  </m:oMath>
                </a14:m>
                <a:r>
                  <a:rPr lang="en-US" altLang="zh-CN" sz="2400" dirty="0"/>
                  <a:t> (see the paper for more details)</a:t>
                </a:r>
              </a:p>
              <a:p>
                <a:pPr>
                  <a:lnSpc>
                    <a:spcPct val="150000"/>
                  </a:lnSpc>
                </a:pPr>
                <a:r>
                  <a:rPr lang="en-US" altLang="zh-CN" sz="2400" dirty="0"/>
                  <a:t>For g(R), the optimum can be reached by efficient submodular optimization algorithm (approximate local search).</a:t>
                </a:r>
              </a:p>
            </p:txBody>
          </p:sp>
        </mc:Choice>
        <mc:Fallback xmlns="">
          <p:sp>
            <p:nvSpPr>
              <p:cNvPr id="21" name="Text Placeholder 2">
                <a:extLst>
                  <a:ext uri="{FF2B5EF4-FFF2-40B4-BE49-F238E27FC236}">
                    <a16:creationId xmlns:a16="http://schemas.microsoft.com/office/drawing/2014/main" id="{44F99D08-49EE-BA0F-83D9-41159E27108F}"/>
                  </a:ext>
                </a:extLst>
              </p:cNvPr>
              <p:cNvSpPr>
                <a:spLocks noGrp="1" noRot="1" noChangeAspect="1" noMove="1" noResize="1" noEditPoints="1" noAdjustHandles="1" noChangeArrowheads="1" noChangeShapeType="1" noTextEdit="1"/>
              </p:cNvSpPr>
              <p:nvPr>
                <p:ph type="body" idx="1"/>
              </p:nvPr>
            </p:nvSpPr>
            <p:spPr>
              <a:xfrm>
                <a:off x="227012" y="1158289"/>
                <a:ext cx="11290201" cy="4961100"/>
              </a:xfrm>
              <a:blipFill>
                <a:blip r:embed="rId3"/>
                <a:stretch>
                  <a:fillRect/>
                </a:stretch>
              </a:blipFill>
            </p:spPr>
            <p:txBody>
              <a:bodyPr/>
              <a:lstStyle/>
              <a:p>
                <a:r>
                  <a:rPr lang="en-CN">
                    <a:noFill/>
                  </a:rPr>
                  <a:t> </a:t>
                </a:r>
              </a:p>
            </p:txBody>
          </p:sp>
        </mc:Fallback>
      </mc:AlternateContent>
      <p:pic>
        <p:nvPicPr>
          <p:cNvPr id="3" name="Picture 2">
            <a:extLst>
              <a:ext uri="{FF2B5EF4-FFF2-40B4-BE49-F238E27FC236}">
                <a16:creationId xmlns:a16="http://schemas.microsoft.com/office/drawing/2014/main" id="{C77C5EB1-2B22-298E-C6ED-CB0D420B4F7C}"/>
              </a:ext>
            </a:extLst>
          </p:cNvPr>
          <p:cNvPicPr>
            <a:picLocks noChangeAspect="1"/>
          </p:cNvPicPr>
          <p:nvPr/>
        </p:nvPicPr>
        <p:blipFill>
          <a:blip r:embed="rId4"/>
          <a:stretch>
            <a:fillRect/>
          </a:stretch>
        </p:blipFill>
        <p:spPr>
          <a:xfrm>
            <a:off x="1028701" y="3764136"/>
            <a:ext cx="4646664" cy="2894208"/>
          </a:xfrm>
          <a:prstGeom prst="rect">
            <a:avLst/>
          </a:prstGeom>
        </p:spPr>
      </p:pic>
      <p:pic>
        <p:nvPicPr>
          <p:cNvPr id="4" name="Picture 3">
            <a:extLst>
              <a:ext uri="{FF2B5EF4-FFF2-40B4-BE49-F238E27FC236}">
                <a16:creationId xmlns:a16="http://schemas.microsoft.com/office/drawing/2014/main" id="{C73EDD89-8BD0-A3ED-0920-F894EEB46B06}"/>
              </a:ext>
            </a:extLst>
          </p:cNvPr>
          <p:cNvPicPr>
            <a:picLocks noChangeAspect="1"/>
          </p:cNvPicPr>
          <p:nvPr/>
        </p:nvPicPr>
        <p:blipFill>
          <a:blip r:embed="rId5"/>
          <a:stretch>
            <a:fillRect/>
          </a:stretch>
        </p:blipFill>
        <p:spPr>
          <a:xfrm>
            <a:off x="6418261" y="3744362"/>
            <a:ext cx="4511577" cy="2829842"/>
          </a:xfrm>
          <a:prstGeom prst="rect">
            <a:avLst/>
          </a:prstGeom>
        </p:spPr>
      </p:pic>
    </p:spTree>
    <p:extLst>
      <p:ext uri="{BB962C8B-B14F-4D97-AF65-F5344CB8AC3E}">
        <p14:creationId xmlns:p14="http://schemas.microsoft.com/office/powerpoint/2010/main" val="4037532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Evaluation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1"/>
            <a:ext cx="11290200" cy="4961100"/>
          </a:xfrm>
        </p:spPr>
        <p:txBody>
          <a:bodyPr>
            <a:normAutofit/>
          </a:bodyPr>
          <a:lstStyle/>
          <a:p>
            <a:r>
              <a:rPr lang="en-US" altLang="zh-CN" sz="2400" dirty="0"/>
              <a:t>Quantitative</a:t>
            </a:r>
            <a:r>
              <a:rPr lang="zh-CN" altLang="en-US" sz="2400" dirty="0"/>
              <a:t> </a:t>
            </a:r>
            <a:r>
              <a:rPr lang="en-US" altLang="zh-CN" sz="2400" dirty="0"/>
              <a:t>experiments</a:t>
            </a:r>
          </a:p>
          <a:p>
            <a:pPr lvl="1"/>
            <a:r>
              <a:rPr lang="en-US" altLang="zh-CN" sz="2000" dirty="0"/>
              <a:t>Datasets:</a:t>
            </a:r>
            <a:r>
              <a:rPr lang="zh-CN" altLang="en-US" sz="2000" dirty="0"/>
              <a:t> </a:t>
            </a:r>
            <a:r>
              <a:rPr lang="en-US" altLang="zh-CN" sz="2000" dirty="0"/>
              <a:t>synthetic and semi-synthetic</a:t>
            </a:r>
          </a:p>
          <a:p>
            <a:pPr lvl="1"/>
            <a:r>
              <a:rPr lang="en-US" altLang="zh-CN" sz="2000" dirty="0"/>
              <a:t>Baselines</a:t>
            </a:r>
          </a:p>
          <a:p>
            <a:pPr lvl="2"/>
            <a:r>
              <a:rPr lang="en-US" altLang="zh-CN" sz="1600" dirty="0"/>
              <a:t>tree-based CATE methods: Causal Tree (CT), Causal Forest (CF)</a:t>
            </a:r>
          </a:p>
          <a:p>
            <a:pPr lvl="2"/>
            <a:r>
              <a:rPr lang="en-US" altLang="zh-CN" sz="1600" dirty="0"/>
              <a:t>causal rule learning methods: Causal Rule Ensemble (CRE)</a:t>
            </a:r>
          </a:p>
          <a:p>
            <a:pPr lvl="2"/>
            <a:r>
              <a:rPr lang="en-US" altLang="zh-CN" sz="1600" dirty="0"/>
              <a:t>subgroup discovery methods: Decision Tree (DT), </a:t>
            </a:r>
            <a:r>
              <a:rPr lang="en-US" altLang="zh-CN" sz="1600" dirty="0" err="1"/>
              <a:t>Pysubgroup</a:t>
            </a:r>
            <a:r>
              <a:rPr lang="en-US" altLang="zh-CN" sz="1600" dirty="0"/>
              <a:t> (PYS)</a:t>
            </a:r>
          </a:p>
          <a:p>
            <a:pPr lvl="2"/>
            <a:r>
              <a:rPr lang="en-US" altLang="zh-CN" sz="1600" dirty="0"/>
              <a:t>rule learning methods: Boolean Decision Rules via Column Generation (BRCG)</a:t>
            </a:r>
          </a:p>
          <a:p>
            <a:pPr lvl="2"/>
            <a:r>
              <a:rPr lang="en-US" altLang="zh-CN" sz="1600" dirty="0"/>
              <a:t>In supplementary experiments, we also compare black-box causal heterogeneity and uplift models: double machine learning, doubly robust, and orthogonal random forest</a:t>
            </a:r>
          </a:p>
          <a:p>
            <a:pPr lvl="2"/>
            <a:endParaRPr lang="en-US" altLang="zh-CN" sz="1600" dirty="0"/>
          </a:p>
          <a:p>
            <a:pPr lvl="2"/>
            <a:endParaRPr lang="en-US" altLang="zh-CN" sz="1600" dirty="0"/>
          </a:p>
          <a:p>
            <a:pPr lvl="2"/>
            <a:endParaRPr lang="en-US" altLang="zh-CN" sz="1600" dirty="0"/>
          </a:p>
        </p:txBody>
      </p:sp>
      <p:pic>
        <p:nvPicPr>
          <p:cNvPr id="6" name="Picture 5">
            <a:extLst>
              <a:ext uri="{FF2B5EF4-FFF2-40B4-BE49-F238E27FC236}">
                <a16:creationId xmlns:a16="http://schemas.microsoft.com/office/drawing/2014/main" id="{32E79F54-C834-47FB-82E0-61C49329E5C0}"/>
              </a:ext>
            </a:extLst>
          </p:cNvPr>
          <p:cNvPicPr>
            <a:picLocks noChangeAspect="1"/>
          </p:cNvPicPr>
          <p:nvPr/>
        </p:nvPicPr>
        <p:blipFill>
          <a:blip r:embed="rId3"/>
          <a:stretch>
            <a:fillRect/>
          </a:stretch>
        </p:blipFill>
        <p:spPr>
          <a:xfrm>
            <a:off x="2014537" y="4671803"/>
            <a:ext cx="6643687" cy="194648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Evaluation</a:t>
            </a:r>
            <a:endParaRPr b="1" dirty="0"/>
          </a:p>
        </p:txBody>
      </p:sp>
      <mc:AlternateContent xmlns:mc="http://schemas.openxmlformats.org/markup-compatibility/2006" xmlns:a14="http://schemas.microsoft.com/office/drawing/2010/main">
        <mc:Choice Requires="a14">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0"/>
                <a:ext cx="11290200" cy="5638007"/>
              </a:xfrm>
            </p:spPr>
            <p:txBody>
              <a:bodyPr>
                <a:normAutofit/>
              </a:bodyPr>
              <a:lstStyle/>
              <a:p>
                <a:r>
                  <a:rPr lang="en-US" altLang="zh-CN" sz="2400" dirty="0"/>
                  <a:t>Quantitative</a:t>
                </a:r>
                <a:r>
                  <a:rPr lang="zh-CN" altLang="en-US" sz="2400" dirty="0"/>
                  <a:t> </a:t>
                </a:r>
                <a:r>
                  <a:rPr lang="en-US" altLang="zh-CN" sz="2400" dirty="0"/>
                  <a:t>experiments</a:t>
                </a:r>
              </a:p>
              <a:p>
                <a:pPr lvl="1"/>
                <a:r>
                  <a:rPr lang="en-US" altLang="zh-CN" sz="2000" dirty="0"/>
                  <a:t>Metrics</a:t>
                </a:r>
                <a:endParaRPr lang="en-US" altLang="zh-CN" sz="1600" dirty="0"/>
              </a:p>
              <a:p>
                <a:pPr lvl="2"/>
                <a:r>
                  <a:rPr lang="en-US" altLang="zh-CN" sz="1600" dirty="0"/>
                  <a:t>Estimated CATE</a:t>
                </a:r>
                <a:r>
                  <a:rPr lang="zh-CN" altLang="en-US" sz="1600" dirty="0"/>
                  <a:t> </a:t>
                </a:r>
                <a14:m>
                  <m:oMath xmlns:m="http://schemas.openxmlformats.org/officeDocument/2006/math">
                    <m:acc>
                      <m:accPr>
                        <m:chr m:val="̂"/>
                        <m:ctrlPr>
                          <a:rPr lang="zh-CN" altLang="en-US" sz="1600" i="1" smtClean="0">
                            <a:latin typeface="Cambria Math" panose="02040503050406030204" pitchFamily="18" charset="0"/>
                          </a:rPr>
                        </m:ctrlPr>
                      </m:accPr>
                      <m:e>
                        <m:r>
                          <a:rPr lang="zh-CN" altLang="en-US" sz="1600" i="1" smtClean="0">
                            <a:latin typeface="Cambria Math" panose="02040503050406030204" pitchFamily="18" charset="0"/>
                          </a:rPr>
                          <m:t>𝜏</m:t>
                        </m:r>
                      </m:e>
                    </m:acc>
                  </m:oMath>
                </a14:m>
                <a:endParaRPr lang="en-US" altLang="zh-CN" sz="1600" dirty="0"/>
              </a:p>
              <a:p>
                <a:pPr lvl="2"/>
                <a:r>
                  <a:rPr lang="en-US" altLang="zh-CN" sz="1600" dirty="0"/>
                  <a:t>True CATE (mean value of ITE within subgroup)</a:t>
                </a:r>
                <a:r>
                  <a:rPr lang="zh-CN" altLang="en-US" sz="1600" dirty="0"/>
                  <a:t> </a:t>
                </a:r>
                <a14:m>
                  <m:oMath xmlns:m="http://schemas.openxmlformats.org/officeDocument/2006/math">
                    <m:r>
                      <a:rPr lang="zh-CN" altLang="en-US" sz="1600" i="1" smtClean="0">
                        <a:latin typeface="Cambria Math" panose="02040503050406030204" pitchFamily="18" charset="0"/>
                      </a:rPr>
                      <m:t>𝜏</m:t>
                    </m:r>
                  </m:oMath>
                </a14:m>
                <a:endParaRPr lang="en-US" altLang="zh-CN" sz="1600" dirty="0"/>
              </a:p>
              <a:p>
                <a:pPr lvl="2"/>
                <a:r>
                  <a:rPr lang="en-US" altLang="zh-CN" sz="1600" dirty="0"/>
                  <a:t>Outcome</a:t>
                </a:r>
                <a:r>
                  <a:rPr lang="zh-CN" altLang="en-US" sz="1600" dirty="0"/>
                  <a:t> </a:t>
                </a:r>
                <a:r>
                  <a:rPr lang="en-US" altLang="zh-CN" sz="1600" dirty="0"/>
                  <a:t>variance</a:t>
                </a:r>
                <a:r>
                  <a:rPr lang="zh-CN" altLang="en-US" sz="1600" dirty="0"/>
                  <a:t> </a:t>
                </a:r>
                <a14:m>
                  <m:oMath xmlns:m="http://schemas.openxmlformats.org/officeDocument/2006/math">
                    <m:sSup>
                      <m:sSupPr>
                        <m:ctrlPr>
                          <a:rPr lang="en-US" altLang="zh-CN" sz="1600" i="1" smtClean="0">
                            <a:latin typeface="Cambria Math" panose="02040503050406030204" pitchFamily="18" charset="0"/>
                          </a:rPr>
                        </m:ctrlPr>
                      </m:sSupPr>
                      <m:e>
                        <m:r>
                          <a:rPr lang="en-US" altLang="zh-CN" sz="1600" i="1" smtClean="0">
                            <a:latin typeface="Cambria Math" panose="02040503050406030204" pitchFamily="18" charset="0"/>
                            <a:ea typeface="Cambria Math" panose="02040503050406030204" pitchFamily="18" charset="0"/>
                          </a:rPr>
                          <m:t>𝜎</m:t>
                        </m:r>
                      </m:e>
                      <m:sup>
                        <m:r>
                          <a:rPr lang="en-US" altLang="zh-CN" sz="1600" b="0" i="1" smtClean="0">
                            <a:latin typeface="Cambria Math" panose="02040503050406030204" pitchFamily="18" charset="0"/>
                          </a:rPr>
                          <m:t>2</m:t>
                        </m:r>
                      </m:sup>
                    </m:sSup>
                  </m:oMath>
                </a14:m>
                <a:endParaRPr lang="en-US" altLang="zh-CN" sz="1600" dirty="0"/>
              </a:p>
              <a:p>
                <a:pPr lvl="2"/>
                <a:r>
                  <a:rPr lang="en-US" altLang="zh-CN" sz="1600" dirty="0"/>
                  <a:t>The</a:t>
                </a:r>
                <a:r>
                  <a:rPr lang="zh-CN" altLang="en-US" sz="1600" dirty="0"/>
                  <a:t> </a:t>
                </a:r>
                <a:r>
                  <a:rPr lang="en-US" altLang="zh-CN" sz="1600" dirty="0"/>
                  <a:t>precision</a:t>
                </a:r>
                <a:r>
                  <a:rPr lang="zh-CN" altLang="en-US" sz="1600" dirty="0"/>
                  <a:t> </a:t>
                </a:r>
                <a:r>
                  <a:rPr lang="en-US" altLang="zh-CN" sz="1600" dirty="0"/>
                  <a:t>in</a:t>
                </a:r>
                <a:r>
                  <a:rPr lang="zh-CN" altLang="en-US" sz="1600" dirty="0"/>
                  <a:t> </a:t>
                </a:r>
                <a:r>
                  <a:rPr lang="en-US" altLang="zh-CN" sz="1600" dirty="0"/>
                  <a:t>the</a:t>
                </a:r>
                <a:r>
                  <a:rPr lang="zh-CN" altLang="en-US" sz="1600" dirty="0"/>
                  <a:t> </a:t>
                </a:r>
                <a:r>
                  <a:rPr lang="en-US" altLang="zh-CN" sz="1600" dirty="0"/>
                  <a:t>estimation</a:t>
                </a:r>
                <a:r>
                  <a:rPr lang="zh-CN" altLang="en-US" sz="1600" dirty="0"/>
                  <a:t> </a:t>
                </a:r>
                <a:r>
                  <a:rPr lang="en-US" altLang="zh-CN" sz="1600" dirty="0"/>
                  <a:t>of</a:t>
                </a:r>
                <a:r>
                  <a:rPr lang="zh-CN" altLang="en-US" sz="1600" dirty="0"/>
                  <a:t> </a:t>
                </a:r>
                <a:r>
                  <a:rPr lang="en-US" altLang="zh-CN" sz="1600" dirty="0"/>
                  <a:t>heterogeneous</a:t>
                </a:r>
                <a:r>
                  <a:rPr lang="zh-CN" altLang="en-US" sz="1600" dirty="0"/>
                  <a:t> </a:t>
                </a:r>
                <a:r>
                  <a:rPr lang="en-US" altLang="zh-CN" sz="1600" dirty="0"/>
                  <a:t>effects:</a:t>
                </a:r>
                <a:r>
                  <a:rPr lang="zh-CN" altLang="en-US" sz="1600" dirty="0"/>
                  <a:t> </a:t>
                </a:r>
                <a14:m>
                  <m:oMath xmlns:m="http://schemas.openxmlformats.org/officeDocument/2006/math">
                    <m:r>
                      <m:rPr>
                        <m:nor/>
                      </m:rPr>
                      <a:rPr lang="en-US" altLang="zh-CN" sz="1600" b="0" i="0" smtClean="0">
                        <a:latin typeface="Cambria Math" panose="02040503050406030204" pitchFamily="18" charset="0"/>
                      </a:rPr>
                      <m:t>PEHE</m:t>
                    </m:r>
                    <m:r>
                      <m:rPr>
                        <m:nor/>
                      </m:rPr>
                      <a:rPr lang="zh-CN" altLang="en-US" sz="1600" b="0" i="0" smtClean="0">
                        <a:latin typeface="Cambria Math" panose="02040503050406030204" pitchFamily="18" charset="0"/>
                      </a:rPr>
                      <m:t> </m:t>
                    </m:r>
                    <m:r>
                      <a:rPr lang="en-US" altLang="zh-CN" sz="1600" b="0" i="1" smtClean="0">
                        <a:latin typeface="Cambria Math" panose="02040503050406030204" pitchFamily="18" charset="0"/>
                      </a:rPr>
                      <m:t>=</m:t>
                    </m:r>
                    <m:rad>
                      <m:radPr>
                        <m:degHide m:val="on"/>
                        <m:ctrlPr>
                          <a:rPr lang="en-US" altLang="zh-CN" sz="1600" b="0" i="1" smtClean="0">
                            <a:latin typeface="Cambria Math" panose="02040503050406030204" pitchFamily="18" charset="0"/>
                          </a:rPr>
                        </m:ctrlPr>
                      </m:radPr>
                      <m:deg/>
                      <m:e>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𝑛</m:t>
                            </m:r>
                          </m:den>
                        </m:f>
                        <m:nary>
                          <m:naryPr>
                            <m:chr m:val="∑"/>
                            <m:limLoc m:val="subSup"/>
                            <m:ctrlPr>
                              <a:rPr lang="en-US" altLang="zh-CN" sz="1600" b="0" i="1" smtClean="0">
                                <a:latin typeface="Cambria Math" panose="02040503050406030204" pitchFamily="18" charset="0"/>
                              </a:rPr>
                            </m:ctrlPr>
                          </m:naryPr>
                          <m:sub>
                            <m:r>
                              <m:rPr>
                                <m:brk m:alnAt="25"/>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𝑛</m:t>
                            </m:r>
                          </m:sup>
                          <m:e>
                            <m:sSup>
                              <m:sSupPr>
                                <m:ctrlPr>
                                  <a:rPr lang="en-US" altLang="zh-CN" sz="1600" b="0" i="1" smtClean="0">
                                    <a:latin typeface="Cambria Math" panose="02040503050406030204" pitchFamily="18" charset="0"/>
                                  </a:rPr>
                                </m:ctrlPr>
                              </m:sSupPr>
                              <m:e>
                                <m:r>
                                  <a:rPr lang="en-US" altLang="zh-CN" sz="1600" b="0" i="1" smtClean="0">
                                    <a:latin typeface="Cambria Math" panose="02040503050406030204" pitchFamily="18" charset="0"/>
                                  </a:rPr>
                                  <m:t>(</m:t>
                                </m:r>
                                <m:acc>
                                  <m:accPr>
                                    <m:chr m:val="̂"/>
                                    <m:ctrlPr>
                                      <a:rPr lang="en-US" altLang="zh-CN" sz="1600" b="0" i="1" smtClean="0">
                                        <a:latin typeface="Cambria Math" panose="02040503050406030204" pitchFamily="18" charset="0"/>
                                      </a:rPr>
                                    </m:ctrlPr>
                                  </m:accPr>
                                  <m:e>
                                    <m:r>
                                      <a:rPr lang="en-US" altLang="zh-CN" sz="1600" b="0" i="1" smtClean="0">
                                        <a:latin typeface="Cambria Math" panose="02040503050406030204" pitchFamily="18" charset="0"/>
                                        <a:ea typeface="Cambria Math" panose="02040503050406030204" pitchFamily="18" charset="0"/>
                                      </a:rPr>
                                      <m:t>𝜏</m:t>
                                    </m:r>
                                  </m:e>
                                </m:acc>
                                <m:d>
                                  <m:dPr>
                                    <m:ctrlPr>
                                      <a:rPr lang="en-US" altLang="zh-CN" sz="1600" b="0" i="1" smtClean="0">
                                        <a:latin typeface="Cambria Math" panose="02040503050406030204" pitchFamily="18" charset="0"/>
                                      </a:rPr>
                                    </m:ctrlPr>
                                  </m:dPr>
                                  <m:e>
                                    <m:sSub>
                                      <m:sSubPr>
                                        <m:ctrlPr>
                                          <a:rPr lang="en-US" altLang="zh-CN" sz="1600" b="0" i="1" smtClean="0">
                                            <a:latin typeface="Cambria Math" panose="02040503050406030204" pitchFamily="18" charset="0"/>
                                          </a:rPr>
                                        </m:ctrlPr>
                                      </m:sSubPr>
                                      <m:e>
                                        <m:r>
                                          <a:rPr lang="en-US" altLang="zh-CN" sz="1600" b="1" i="1" smtClean="0">
                                            <a:latin typeface="Cambria Math" panose="02040503050406030204" pitchFamily="18" charset="0"/>
                                          </a:rPr>
                                          <m:t>𝒙</m:t>
                                        </m:r>
                                      </m:e>
                                      <m:sub>
                                        <m:r>
                                          <a:rPr lang="en-US" altLang="zh-CN" sz="1600" b="0" i="1" smtClean="0">
                                            <a:latin typeface="Cambria Math" panose="02040503050406030204" pitchFamily="18" charset="0"/>
                                          </a:rPr>
                                          <m:t>𝑖</m:t>
                                        </m:r>
                                      </m:sub>
                                    </m:sSub>
                                  </m:e>
                                </m:d>
                                <m:r>
                                  <a:rPr lang="en-US" altLang="zh-CN" sz="1600" b="0" i="1" smtClean="0">
                                    <a:latin typeface="Cambria Math" panose="02040503050406030204" pitchFamily="18" charset="0"/>
                                  </a:rPr>
                                  <m:t>−</m:t>
                                </m:r>
                                <m:r>
                                  <a:rPr lang="en-US" altLang="zh-CN" sz="1600" b="0" i="1" smtClean="0">
                                    <a:latin typeface="Cambria Math" panose="02040503050406030204" pitchFamily="18" charset="0"/>
                                    <a:ea typeface="Cambria Math" panose="02040503050406030204" pitchFamily="18" charset="0"/>
                                  </a:rPr>
                                  <m:t>𝜏</m:t>
                                </m:r>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1" i="1" smtClean="0">
                                        <a:latin typeface="Cambria Math" panose="02040503050406030204" pitchFamily="18" charset="0"/>
                                        <a:ea typeface="Cambria Math" panose="02040503050406030204" pitchFamily="18" charset="0"/>
                                      </a:rPr>
                                      <m:t>𝒙</m:t>
                                    </m:r>
                                  </m:e>
                                  <m:sub>
                                    <m:r>
                                      <a:rPr lang="en-US" altLang="zh-CN" sz="1600" b="0" i="1" smtClean="0">
                                        <a:latin typeface="Cambria Math" panose="02040503050406030204" pitchFamily="18" charset="0"/>
                                        <a:ea typeface="Cambria Math" panose="02040503050406030204" pitchFamily="18" charset="0"/>
                                      </a:rPr>
                                      <m:t>𝑖</m:t>
                                    </m:r>
                                  </m:sub>
                                </m:sSub>
                                <m:r>
                                  <a:rPr lang="en-US" altLang="zh-CN" sz="1600" b="0" i="1" smtClean="0">
                                    <a:latin typeface="Cambria Math" panose="02040503050406030204" pitchFamily="18" charset="0"/>
                                    <a:ea typeface="Cambria Math" panose="02040503050406030204" pitchFamily="18" charset="0"/>
                                  </a:rPr>
                                  <m:t>)</m:t>
                                </m:r>
                                <m:r>
                                  <a:rPr lang="en-US" altLang="zh-CN" sz="1600" b="0" i="1" smtClean="0">
                                    <a:latin typeface="Cambria Math" panose="02040503050406030204" pitchFamily="18" charset="0"/>
                                  </a:rPr>
                                  <m:t>)</m:t>
                                </m:r>
                              </m:e>
                              <m:sup>
                                <m:r>
                                  <a:rPr lang="en-US" altLang="zh-CN" sz="1600" b="0" i="1" smtClean="0">
                                    <a:latin typeface="Cambria Math" panose="02040503050406030204" pitchFamily="18" charset="0"/>
                                  </a:rPr>
                                  <m:t>2</m:t>
                                </m:r>
                              </m:sup>
                            </m:sSup>
                          </m:e>
                        </m:nary>
                      </m:e>
                    </m:rad>
                  </m:oMath>
                </a14:m>
                <a:endParaRPr lang="en-US" altLang="zh-CN" sz="1600" dirty="0"/>
              </a:p>
              <a:p>
                <a:pPr lvl="2"/>
                <a:r>
                  <a:rPr lang="en-US" altLang="zh-CN" sz="1600" dirty="0"/>
                  <a:t>The</a:t>
                </a:r>
                <a:r>
                  <a:rPr lang="zh-CN" altLang="en-US" sz="1600" dirty="0"/>
                  <a:t> </a:t>
                </a:r>
                <a:r>
                  <a:rPr lang="en-US" altLang="zh-CN" sz="1600" dirty="0"/>
                  <a:t>mean</a:t>
                </a:r>
                <a:r>
                  <a:rPr lang="zh-CN" altLang="en-US" sz="1600" dirty="0"/>
                  <a:t> </a:t>
                </a:r>
                <a:r>
                  <a:rPr lang="en-US" altLang="zh-CN" sz="1600" dirty="0"/>
                  <a:t>absolute</a:t>
                </a:r>
                <a:r>
                  <a:rPr lang="zh-CN" altLang="en-US" sz="1600" dirty="0"/>
                  <a:t> </a:t>
                </a:r>
                <a:r>
                  <a:rPr lang="en-US" altLang="zh-CN" sz="1600" dirty="0"/>
                  <a:t>percentage</a:t>
                </a:r>
                <a:r>
                  <a:rPr lang="zh-CN" altLang="en-US" sz="1600" dirty="0"/>
                  <a:t> </a:t>
                </a:r>
                <a:r>
                  <a:rPr lang="en-US" altLang="zh-CN" sz="1600" dirty="0"/>
                  <a:t>error:</a:t>
                </a:r>
                <a:r>
                  <a:rPr lang="zh-CN" altLang="en-US" sz="1600" dirty="0"/>
                  <a:t> </a:t>
                </a:r>
                <a14:m>
                  <m:oMath xmlns:m="http://schemas.openxmlformats.org/officeDocument/2006/math">
                    <m:r>
                      <m:rPr>
                        <m:nor/>
                      </m:rPr>
                      <a:rPr lang="en-US" altLang="zh-CN" sz="1600" b="0" i="0" smtClean="0">
                        <a:latin typeface="Cambria Math" panose="02040503050406030204" pitchFamily="18" charset="0"/>
                      </a:rPr>
                      <m:t>MAPE</m:t>
                    </m:r>
                    <m:r>
                      <m:rPr>
                        <m:nor/>
                      </m:rPr>
                      <a:rPr lang="zh-CN" altLang="en-US" sz="1600" b="0" i="0" smtClean="0">
                        <a:latin typeface="Cambria Math" panose="02040503050406030204" pitchFamily="18" charset="0"/>
                      </a:rPr>
                      <m:t> </m:t>
                    </m:r>
                    <m:r>
                      <a:rPr lang="en-US" altLang="zh-CN" sz="1600" b="0" i="1" smtClean="0">
                        <a:latin typeface="Cambria Math" panose="02040503050406030204" pitchFamily="18" charset="0"/>
                      </a:rPr>
                      <m:t>=</m:t>
                    </m:r>
                    <m:f>
                      <m:fPr>
                        <m:ctrlPr>
                          <a:rPr lang="en-US" altLang="zh-CN" sz="1600" b="0" i="1" smtClean="0">
                            <a:latin typeface="Cambria Math" panose="02040503050406030204" pitchFamily="18" charset="0"/>
                          </a:rPr>
                        </m:ctrlPr>
                      </m:fPr>
                      <m:num>
                        <m:r>
                          <a:rPr lang="en-US" altLang="zh-CN" sz="1600" b="0" i="1" smtClean="0">
                            <a:latin typeface="Cambria Math" panose="02040503050406030204" pitchFamily="18" charset="0"/>
                          </a:rPr>
                          <m:t>1</m:t>
                        </m:r>
                      </m:num>
                      <m:den>
                        <m:r>
                          <a:rPr lang="en-US" altLang="zh-CN" sz="1600" b="0" i="1" smtClean="0">
                            <a:latin typeface="Cambria Math" panose="02040503050406030204" pitchFamily="18" charset="0"/>
                          </a:rPr>
                          <m:t>𝑛</m:t>
                        </m:r>
                      </m:den>
                    </m:f>
                    <m:nary>
                      <m:naryPr>
                        <m:chr m:val="∑"/>
                        <m:limLoc m:val="subSup"/>
                        <m:ctrlPr>
                          <a:rPr lang="en-US" altLang="zh-CN" sz="1600" b="0" i="1" smtClean="0">
                            <a:latin typeface="Cambria Math" panose="02040503050406030204" pitchFamily="18" charset="0"/>
                          </a:rPr>
                        </m:ctrlPr>
                      </m:naryPr>
                      <m:sub>
                        <m:r>
                          <m:rPr>
                            <m:brk m:alnAt="25"/>
                          </m:rPr>
                          <a:rPr lang="en-US" altLang="zh-CN" sz="1600" b="0" i="1" smtClean="0">
                            <a:latin typeface="Cambria Math" panose="02040503050406030204" pitchFamily="18" charset="0"/>
                          </a:rPr>
                          <m:t>𝑖</m:t>
                        </m:r>
                        <m:r>
                          <a:rPr lang="en-US" altLang="zh-CN" sz="1600" b="0" i="1" smtClean="0">
                            <a:latin typeface="Cambria Math" panose="02040503050406030204" pitchFamily="18" charset="0"/>
                          </a:rPr>
                          <m:t>=1</m:t>
                        </m:r>
                      </m:sub>
                      <m:sup>
                        <m:r>
                          <a:rPr lang="en-US" altLang="zh-CN" sz="1600" b="0" i="1" smtClean="0">
                            <a:latin typeface="Cambria Math" panose="02040503050406030204" pitchFamily="18" charset="0"/>
                          </a:rPr>
                          <m:t>𝑛</m:t>
                        </m:r>
                      </m:sup>
                      <m:e>
                        <m:d>
                          <m:dPr>
                            <m:begChr m:val="|"/>
                            <m:endChr m:val="|"/>
                            <m:ctrlPr>
                              <a:rPr lang="en-US" altLang="zh-CN" sz="1600" b="0" i="1" smtClean="0">
                                <a:latin typeface="Cambria Math" panose="02040503050406030204" pitchFamily="18" charset="0"/>
                              </a:rPr>
                            </m:ctrlPr>
                          </m:dPr>
                          <m:e>
                            <m:f>
                              <m:fPr>
                                <m:ctrlPr>
                                  <a:rPr lang="en-US" altLang="zh-CN" sz="1600" b="0" i="1" smtClean="0">
                                    <a:latin typeface="Cambria Math" panose="02040503050406030204" pitchFamily="18" charset="0"/>
                                  </a:rPr>
                                </m:ctrlPr>
                              </m:fPr>
                              <m:num>
                                <m:acc>
                                  <m:accPr>
                                    <m:chr m:val="̂"/>
                                    <m:ctrlPr>
                                      <a:rPr lang="en-US" altLang="zh-CN" sz="1600" i="1">
                                        <a:latin typeface="Cambria Math" panose="02040503050406030204" pitchFamily="18" charset="0"/>
                                      </a:rPr>
                                    </m:ctrlPr>
                                  </m:accPr>
                                  <m:e>
                                    <m:r>
                                      <a:rPr lang="en-US" altLang="zh-CN" sz="1600" i="1">
                                        <a:latin typeface="Cambria Math" panose="02040503050406030204" pitchFamily="18" charset="0"/>
                                        <a:ea typeface="Cambria Math" panose="02040503050406030204" pitchFamily="18" charset="0"/>
                                      </a:rPr>
                                      <m:t>𝜏</m:t>
                                    </m:r>
                                  </m:e>
                                </m:acc>
                                <m:d>
                                  <m:dPr>
                                    <m:ctrlPr>
                                      <a:rPr lang="en-US" altLang="zh-CN" sz="1600" i="1">
                                        <a:latin typeface="Cambria Math" panose="02040503050406030204" pitchFamily="18" charset="0"/>
                                      </a:rPr>
                                    </m:ctrlPr>
                                  </m:dPr>
                                  <m:e>
                                    <m:sSub>
                                      <m:sSubPr>
                                        <m:ctrlPr>
                                          <a:rPr lang="en-US" altLang="zh-CN" sz="1600" i="1">
                                            <a:latin typeface="Cambria Math" panose="02040503050406030204" pitchFamily="18" charset="0"/>
                                          </a:rPr>
                                        </m:ctrlPr>
                                      </m:sSubPr>
                                      <m:e>
                                        <m:r>
                                          <a:rPr lang="en-US" altLang="zh-CN" sz="1600" b="1" i="1">
                                            <a:latin typeface="Cambria Math" panose="02040503050406030204" pitchFamily="18" charset="0"/>
                                          </a:rPr>
                                          <m:t>𝒙</m:t>
                                        </m:r>
                                      </m:e>
                                      <m:sub>
                                        <m:r>
                                          <a:rPr lang="en-US" altLang="zh-CN" sz="1600" i="1">
                                            <a:latin typeface="Cambria Math" panose="02040503050406030204" pitchFamily="18" charset="0"/>
                                          </a:rPr>
                                          <m:t>𝑖</m:t>
                                        </m:r>
                                      </m:sub>
                                    </m:sSub>
                                  </m:e>
                                </m:d>
                                <m:r>
                                  <a:rPr lang="en-US" altLang="zh-CN" sz="1600" i="1">
                                    <a:latin typeface="Cambria Math" panose="02040503050406030204" pitchFamily="18" charset="0"/>
                                  </a:rPr>
                                  <m:t>−</m:t>
                                </m:r>
                                <m:r>
                                  <a:rPr lang="en-US" altLang="zh-CN" sz="1600" i="1">
                                    <a:latin typeface="Cambria Math" panose="02040503050406030204" pitchFamily="18" charset="0"/>
                                    <a:ea typeface="Cambria Math" panose="02040503050406030204" pitchFamily="18" charset="0"/>
                                  </a:rPr>
                                  <m:t>𝜏</m:t>
                                </m:r>
                                <m:r>
                                  <a:rPr lang="en-US" altLang="zh-CN" sz="1600" i="1">
                                    <a:latin typeface="Cambria Math" panose="02040503050406030204" pitchFamily="18" charset="0"/>
                                    <a:ea typeface="Cambria Math" panose="02040503050406030204" pitchFamily="18" charset="0"/>
                                  </a:rPr>
                                  <m:t>(</m:t>
                                </m:r>
                                <m:sSub>
                                  <m:sSubPr>
                                    <m:ctrlPr>
                                      <a:rPr lang="en-US" altLang="zh-CN" sz="1600" i="1">
                                        <a:latin typeface="Cambria Math" panose="02040503050406030204" pitchFamily="18" charset="0"/>
                                        <a:ea typeface="Cambria Math" panose="02040503050406030204" pitchFamily="18" charset="0"/>
                                      </a:rPr>
                                    </m:ctrlPr>
                                  </m:sSubPr>
                                  <m:e>
                                    <m:r>
                                      <a:rPr lang="en-US" altLang="zh-CN" sz="1600" b="1" i="1">
                                        <a:latin typeface="Cambria Math" panose="02040503050406030204" pitchFamily="18" charset="0"/>
                                        <a:ea typeface="Cambria Math" panose="02040503050406030204" pitchFamily="18" charset="0"/>
                                      </a:rPr>
                                      <m:t>𝒙</m:t>
                                    </m:r>
                                  </m:e>
                                  <m:sub>
                                    <m:r>
                                      <a:rPr lang="en-US" altLang="zh-CN" sz="1600" i="1">
                                        <a:latin typeface="Cambria Math" panose="02040503050406030204" pitchFamily="18" charset="0"/>
                                        <a:ea typeface="Cambria Math" panose="02040503050406030204" pitchFamily="18" charset="0"/>
                                      </a:rPr>
                                      <m:t>𝑖</m:t>
                                    </m:r>
                                  </m:sub>
                                </m:sSub>
                                <m:r>
                                  <a:rPr lang="en-US" altLang="zh-CN" sz="1600" i="1">
                                    <a:latin typeface="Cambria Math" panose="02040503050406030204" pitchFamily="18" charset="0"/>
                                    <a:ea typeface="Cambria Math" panose="02040503050406030204" pitchFamily="18" charset="0"/>
                                  </a:rPr>
                                  <m:t>)</m:t>
                                </m:r>
                              </m:num>
                              <m:den>
                                <m:r>
                                  <a:rPr lang="en-US" altLang="zh-CN" sz="1600" b="0" i="1" smtClean="0">
                                    <a:latin typeface="Cambria Math" panose="02040503050406030204" pitchFamily="18" charset="0"/>
                                    <a:ea typeface="Cambria Math" panose="02040503050406030204" pitchFamily="18" charset="0"/>
                                  </a:rPr>
                                  <m:t>𝜏</m:t>
                                </m:r>
                                <m:r>
                                  <a:rPr lang="en-US" altLang="zh-CN" sz="1600" b="0" i="1" smtClean="0">
                                    <a:latin typeface="Cambria Math" panose="02040503050406030204" pitchFamily="18" charset="0"/>
                                    <a:ea typeface="Cambria Math" panose="02040503050406030204" pitchFamily="18" charset="0"/>
                                  </a:rPr>
                                  <m:t>(</m:t>
                                </m:r>
                                <m:sSub>
                                  <m:sSubPr>
                                    <m:ctrlPr>
                                      <a:rPr lang="en-US" altLang="zh-CN" sz="1600" b="0" i="1" smtClean="0">
                                        <a:latin typeface="Cambria Math" panose="02040503050406030204" pitchFamily="18" charset="0"/>
                                        <a:ea typeface="Cambria Math" panose="02040503050406030204" pitchFamily="18" charset="0"/>
                                      </a:rPr>
                                    </m:ctrlPr>
                                  </m:sSubPr>
                                  <m:e>
                                    <m:r>
                                      <a:rPr lang="en-US" altLang="zh-CN" sz="1600" b="1" i="1" smtClean="0">
                                        <a:latin typeface="Cambria Math" panose="02040503050406030204" pitchFamily="18" charset="0"/>
                                        <a:ea typeface="Cambria Math" panose="02040503050406030204" pitchFamily="18" charset="0"/>
                                      </a:rPr>
                                      <m:t>𝒙</m:t>
                                    </m:r>
                                  </m:e>
                                  <m:sub>
                                    <m:r>
                                      <a:rPr lang="en-US" altLang="zh-CN" sz="1600" b="0" i="1" smtClean="0">
                                        <a:latin typeface="Cambria Math" panose="02040503050406030204" pitchFamily="18" charset="0"/>
                                        <a:ea typeface="Cambria Math" panose="02040503050406030204" pitchFamily="18" charset="0"/>
                                      </a:rPr>
                                      <m:t>𝑖</m:t>
                                    </m:r>
                                  </m:sub>
                                </m:sSub>
                                <m:r>
                                  <a:rPr lang="en-US" altLang="zh-CN" sz="1600" b="0" i="1" smtClean="0">
                                    <a:latin typeface="Cambria Math" panose="02040503050406030204" pitchFamily="18" charset="0"/>
                                    <a:ea typeface="Cambria Math" panose="02040503050406030204" pitchFamily="18" charset="0"/>
                                  </a:rPr>
                                  <m:t>)</m:t>
                                </m:r>
                              </m:den>
                            </m:f>
                          </m:e>
                        </m:d>
                      </m:e>
                    </m:nary>
                  </m:oMath>
                </a14:m>
                <a:endParaRPr lang="en-US" altLang="zh-CN" sz="1600" dirty="0"/>
              </a:p>
              <a:p>
                <a:pPr lvl="2"/>
                <a:r>
                  <a:rPr lang="en-US" altLang="zh-CN" sz="1600" dirty="0"/>
                  <a:t>Average length of rule antecedent</a:t>
                </a:r>
              </a:p>
              <a:p>
                <a:pPr lvl="2"/>
                <a:r>
                  <a:rPr lang="en-US" altLang="zh-CN" sz="1600" dirty="0"/>
                  <a:t>Average overlap between pairs of rules</a:t>
                </a:r>
              </a:p>
              <a:p>
                <a:pPr lvl="2"/>
                <a:r>
                  <a:rPr lang="en-US" altLang="zh-CN" sz="1600" dirty="0"/>
                  <a:t>Rule set coverage</a:t>
                </a:r>
              </a:p>
              <a:p>
                <a:pPr lvl="1"/>
                <a:r>
                  <a:rPr lang="en-US" altLang="zh-CN" sz="2000" dirty="0"/>
                  <a:t>Implement</a:t>
                </a:r>
                <a:r>
                  <a:rPr lang="zh-CN" altLang="en-US" sz="2000" dirty="0"/>
                  <a:t> </a:t>
                </a:r>
                <a:r>
                  <a:rPr lang="en-US" altLang="zh-CN" sz="2000" dirty="0"/>
                  <a:t>detail</a:t>
                </a:r>
              </a:p>
              <a:p>
                <a:pPr lvl="2"/>
                <a:r>
                  <a:rPr lang="en-US" altLang="zh-CN" sz="1600" dirty="0"/>
                  <a:t>5-fold cross-validation</a:t>
                </a:r>
              </a:p>
              <a:p>
                <a:pPr lvl="2"/>
                <a:r>
                  <a:rPr lang="en-US" altLang="zh-CN" sz="1600" dirty="0"/>
                  <a:t>Tuning parameters based on Bayesian optimization</a:t>
                </a:r>
              </a:p>
            </p:txBody>
          </p:sp>
        </mc:Choice>
        <mc:Fallback xmlns="">
          <p:sp>
            <p:nvSpPr>
              <p:cNvPr id="4" name="Text Placeholder 2">
                <a:extLst>
                  <a:ext uri="{FF2B5EF4-FFF2-40B4-BE49-F238E27FC236}">
                    <a16:creationId xmlns:a16="http://schemas.microsoft.com/office/drawing/2014/main" id="{F9A91809-2EAB-1D59-E575-E590F7A96A28}"/>
                  </a:ext>
                </a:extLst>
              </p:cNvPr>
              <p:cNvSpPr>
                <a:spLocks noGrp="1" noRot="1" noChangeAspect="1" noMove="1" noResize="1" noEditPoints="1" noAdjustHandles="1" noChangeArrowheads="1" noChangeShapeType="1" noTextEdit="1"/>
              </p:cNvSpPr>
              <p:nvPr>
                <p:ph type="body" idx="1"/>
              </p:nvPr>
            </p:nvSpPr>
            <p:spPr>
              <a:xfrm>
                <a:off x="450850" y="948530"/>
                <a:ext cx="11290200" cy="5638007"/>
              </a:xfrm>
              <a:blipFill>
                <a:blip r:embed="rId3"/>
                <a:stretch>
                  <a:fillRect/>
                </a:stretch>
              </a:blipFill>
            </p:spPr>
            <p:txBody>
              <a:bodyPr/>
              <a:lstStyle/>
              <a:p>
                <a:r>
                  <a:rPr lang="en-CN">
                    <a:noFill/>
                  </a:rPr>
                  <a:t> </a:t>
                </a:r>
              </a:p>
            </p:txBody>
          </p:sp>
        </mc:Fallback>
      </mc:AlternateContent>
    </p:spTree>
    <p:extLst>
      <p:ext uri="{BB962C8B-B14F-4D97-AF65-F5344CB8AC3E}">
        <p14:creationId xmlns:p14="http://schemas.microsoft.com/office/powerpoint/2010/main" val="38449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3"/>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Background</a:t>
            </a:r>
            <a:endParaRPr dirty="0"/>
          </a:p>
        </p:txBody>
      </p:sp>
      <p:sp>
        <p:nvSpPr>
          <p:cNvPr id="114" name="Google Shape;114;p13"/>
          <p:cNvSpPr txBox="1"/>
          <p:nvPr/>
        </p:nvSpPr>
        <p:spPr>
          <a:xfrm>
            <a:off x="227013" y="1064475"/>
            <a:ext cx="11197812" cy="1107225"/>
          </a:xfrm>
          <a:prstGeom prst="rect">
            <a:avLst/>
          </a:prstGeom>
          <a:noFill/>
          <a:ln>
            <a:noFill/>
          </a:ln>
        </p:spPr>
        <p:txBody>
          <a:bodyPr spcFirstLastPara="1" wrap="square" lIns="91425" tIns="45700" rIns="91425" bIns="45700" anchor="t" anchorCtr="0">
            <a:normAutofit/>
          </a:bodyPr>
          <a:lstStyle/>
          <a:p>
            <a:pPr marL="342900" lvl="0" indent="-342900" rtl="0">
              <a:spcBef>
                <a:spcPts val="0"/>
              </a:spcBef>
              <a:spcAft>
                <a:spcPts val="0"/>
              </a:spcAft>
              <a:buFont typeface="Arial" panose="020B0604020202020204" pitchFamily="34" charset="0"/>
              <a:buChar char="•"/>
            </a:pPr>
            <a:r>
              <a:rPr lang="en-US" altLang="zh-CN" sz="2400" b="1" dirty="0"/>
              <a:t>Causal</a:t>
            </a:r>
            <a:r>
              <a:rPr lang="zh-CN" altLang="en-US" sz="2400" b="1" dirty="0"/>
              <a:t> </a:t>
            </a:r>
            <a:r>
              <a:rPr lang="en-US" altLang="zh-CN" sz="2400" b="1" dirty="0"/>
              <a:t>Inference:</a:t>
            </a:r>
            <a:r>
              <a:rPr lang="zh-CN" altLang="en-US" sz="2400" b="1" dirty="0"/>
              <a:t> </a:t>
            </a:r>
            <a:r>
              <a:rPr lang="en-US" altLang="zh-CN" sz="2400" dirty="0"/>
              <a:t>data</a:t>
            </a:r>
            <a:r>
              <a:rPr lang="zh-CN" altLang="en-US" sz="2400" dirty="0"/>
              <a:t> </a:t>
            </a:r>
            <a:r>
              <a:rPr lang="en-US" altLang="zh-CN" sz="2400" dirty="0"/>
              <a:t>analysis</a:t>
            </a:r>
            <a:r>
              <a:rPr lang="zh-CN" altLang="en-US" sz="2400" dirty="0"/>
              <a:t> </a:t>
            </a:r>
            <a:r>
              <a:rPr lang="en-US" altLang="zh-CN" sz="2400" dirty="0"/>
              <a:t>process</a:t>
            </a:r>
            <a:r>
              <a:rPr lang="zh-CN" altLang="en-US" sz="2400" dirty="0"/>
              <a:t> </a:t>
            </a:r>
            <a:r>
              <a:rPr lang="en-US" altLang="zh-CN" sz="2400" dirty="0"/>
              <a:t>aimed</a:t>
            </a:r>
            <a:r>
              <a:rPr lang="zh-CN" altLang="en-US" sz="2400" dirty="0"/>
              <a:t> </a:t>
            </a:r>
            <a:r>
              <a:rPr lang="en-US" altLang="zh-CN" sz="2400" dirty="0"/>
              <a:t>at</a:t>
            </a:r>
            <a:r>
              <a:rPr lang="zh-CN" altLang="en-US" sz="2400" dirty="0"/>
              <a:t> </a:t>
            </a:r>
            <a:r>
              <a:rPr lang="en-US" altLang="zh-CN" sz="2400" dirty="0"/>
              <a:t>examining</a:t>
            </a:r>
            <a:r>
              <a:rPr lang="zh-CN" altLang="en-US" sz="2400" dirty="0"/>
              <a:t> </a:t>
            </a:r>
            <a:r>
              <a:rPr lang="en-US" altLang="zh-CN" sz="2400" dirty="0"/>
              <a:t>the</a:t>
            </a:r>
            <a:r>
              <a:rPr lang="zh-CN" altLang="en-US" sz="2400" dirty="0"/>
              <a:t> </a:t>
            </a:r>
            <a:r>
              <a:rPr lang="en-US" altLang="zh-CN" sz="2400" dirty="0"/>
              <a:t>impact</a:t>
            </a:r>
            <a:r>
              <a:rPr lang="zh-CN" altLang="en-US" sz="2400" dirty="0"/>
              <a:t> </a:t>
            </a:r>
            <a:r>
              <a:rPr lang="en-US" altLang="zh-CN" sz="2400" dirty="0"/>
              <a:t>of</a:t>
            </a:r>
            <a:r>
              <a:rPr lang="zh-CN" altLang="en-US" sz="2400" dirty="0"/>
              <a:t> </a:t>
            </a:r>
            <a:r>
              <a:rPr lang="en-US" altLang="zh-CN" sz="2400" dirty="0"/>
              <a:t>treatment</a:t>
            </a:r>
            <a:r>
              <a:rPr lang="zh-CN" altLang="en-US" sz="2400" dirty="0"/>
              <a:t> </a:t>
            </a:r>
            <a:r>
              <a:rPr lang="en-US" altLang="zh-CN" sz="2400" dirty="0"/>
              <a:t>on</a:t>
            </a:r>
            <a:r>
              <a:rPr lang="zh-CN" altLang="en-US" sz="2400" dirty="0"/>
              <a:t> </a:t>
            </a:r>
            <a:r>
              <a:rPr lang="en-US" altLang="zh-CN" sz="2400" dirty="0"/>
              <a:t>outcome.</a:t>
            </a:r>
          </a:p>
          <a:p>
            <a:pPr lvl="0" rtl="0">
              <a:spcBef>
                <a:spcPts val="0"/>
              </a:spcBef>
              <a:spcAft>
                <a:spcPts val="0"/>
              </a:spcAft>
            </a:pPr>
            <a:endParaRPr sz="2000" dirty="0"/>
          </a:p>
        </p:txBody>
      </p:sp>
      <p:pic>
        <p:nvPicPr>
          <p:cNvPr id="2" name="Picture 1">
            <a:extLst>
              <a:ext uri="{FF2B5EF4-FFF2-40B4-BE49-F238E27FC236}">
                <a16:creationId xmlns:a16="http://schemas.microsoft.com/office/drawing/2014/main" id="{D76C69BF-6938-6CD8-E74D-CC8AD35ABA0E}"/>
              </a:ext>
            </a:extLst>
          </p:cNvPr>
          <p:cNvPicPr>
            <a:picLocks noChangeAspect="1"/>
          </p:cNvPicPr>
          <p:nvPr/>
        </p:nvPicPr>
        <p:blipFill>
          <a:blip r:embed="rId3"/>
          <a:stretch>
            <a:fillRect/>
          </a:stretch>
        </p:blipFill>
        <p:spPr>
          <a:xfrm>
            <a:off x="556585" y="2581478"/>
            <a:ext cx="4302705" cy="3050122"/>
          </a:xfrm>
          <a:prstGeom prst="rect">
            <a:avLst/>
          </a:prstGeom>
        </p:spPr>
      </p:pic>
      <p:pic>
        <p:nvPicPr>
          <p:cNvPr id="4" name="Picture 3">
            <a:extLst>
              <a:ext uri="{FF2B5EF4-FFF2-40B4-BE49-F238E27FC236}">
                <a16:creationId xmlns:a16="http://schemas.microsoft.com/office/drawing/2014/main" id="{44279166-99A7-C0D1-FE8D-2E3358FFE43F}"/>
              </a:ext>
            </a:extLst>
          </p:cNvPr>
          <p:cNvPicPr>
            <a:picLocks noChangeAspect="1"/>
          </p:cNvPicPr>
          <p:nvPr/>
        </p:nvPicPr>
        <p:blipFill>
          <a:blip r:embed="rId4"/>
          <a:stretch>
            <a:fillRect/>
          </a:stretch>
        </p:blipFill>
        <p:spPr>
          <a:xfrm>
            <a:off x="6708250" y="2579610"/>
            <a:ext cx="4503089" cy="305199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Evaluation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1"/>
            <a:ext cx="11290200" cy="4961100"/>
          </a:xfrm>
        </p:spPr>
        <p:txBody>
          <a:bodyPr>
            <a:normAutofit/>
          </a:bodyPr>
          <a:lstStyle/>
          <a:p>
            <a:r>
              <a:rPr lang="en-US" altLang="zh-CN" sz="2400" dirty="0"/>
              <a:t>Quantitative</a:t>
            </a:r>
            <a:r>
              <a:rPr lang="zh-CN" altLang="en-US" sz="2400" dirty="0"/>
              <a:t> </a:t>
            </a:r>
            <a:r>
              <a:rPr lang="en-US" altLang="zh-CN" sz="2400" dirty="0"/>
              <a:t>experiments</a:t>
            </a:r>
          </a:p>
          <a:p>
            <a:pPr lvl="1"/>
            <a:r>
              <a:rPr lang="en-US" sz="2000" dirty="0"/>
              <a:t>Compared to the baseline, CURLS improves the estimated and true CATE by 16.1% and 13.8%, reduces the variance by 12.0%</a:t>
            </a:r>
          </a:p>
        </p:txBody>
      </p:sp>
      <p:pic>
        <p:nvPicPr>
          <p:cNvPr id="5" name="Picture 4">
            <a:extLst>
              <a:ext uri="{FF2B5EF4-FFF2-40B4-BE49-F238E27FC236}">
                <a16:creationId xmlns:a16="http://schemas.microsoft.com/office/drawing/2014/main" id="{A25B0404-886D-7B4E-0980-249FE3A53B25}"/>
              </a:ext>
            </a:extLst>
          </p:cNvPr>
          <p:cNvPicPr>
            <a:picLocks noChangeAspect="1"/>
          </p:cNvPicPr>
          <p:nvPr/>
        </p:nvPicPr>
        <p:blipFill>
          <a:blip r:embed="rId3"/>
          <a:stretch>
            <a:fillRect/>
          </a:stretch>
        </p:blipFill>
        <p:spPr>
          <a:xfrm>
            <a:off x="914399" y="2481683"/>
            <a:ext cx="10613981" cy="4162003"/>
          </a:xfrm>
          <a:prstGeom prst="rect">
            <a:avLst/>
          </a:prstGeom>
        </p:spPr>
      </p:pic>
    </p:spTree>
    <p:extLst>
      <p:ext uri="{BB962C8B-B14F-4D97-AF65-F5344CB8AC3E}">
        <p14:creationId xmlns:p14="http://schemas.microsoft.com/office/powerpoint/2010/main" val="1364869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Evaluation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1"/>
            <a:ext cx="11290200" cy="4961100"/>
          </a:xfrm>
        </p:spPr>
        <p:txBody>
          <a:bodyPr>
            <a:normAutofit/>
          </a:bodyPr>
          <a:lstStyle/>
          <a:p>
            <a:r>
              <a:rPr lang="en-US" altLang="zh-CN" sz="2400" dirty="0"/>
              <a:t>Quantitative</a:t>
            </a:r>
            <a:r>
              <a:rPr lang="zh-CN" altLang="en-US" sz="2400" dirty="0"/>
              <a:t> </a:t>
            </a:r>
            <a:r>
              <a:rPr lang="en-US" altLang="zh-CN" sz="2400" dirty="0"/>
              <a:t>experiments</a:t>
            </a:r>
          </a:p>
          <a:p>
            <a:pPr lvl="1"/>
            <a:r>
              <a:rPr lang="en-US" sz="2000" dirty="0"/>
              <a:t>Compared to the baseline, CURLS improves the estimated and true CATE by 16.1% and 13.8%, reduces the variance by 12.0%</a:t>
            </a:r>
          </a:p>
          <a:p>
            <a:pPr lvl="1"/>
            <a:r>
              <a:rPr lang="en-US" sz="2000" dirty="0"/>
              <a:t>Maintains similar or higher rule interpretability.</a:t>
            </a:r>
          </a:p>
        </p:txBody>
      </p:sp>
      <p:pic>
        <p:nvPicPr>
          <p:cNvPr id="2" name="Picture 1">
            <a:extLst>
              <a:ext uri="{FF2B5EF4-FFF2-40B4-BE49-F238E27FC236}">
                <a16:creationId xmlns:a16="http://schemas.microsoft.com/office/drawing/2014/main" id="{9427DDEC-412B-9828-44F2-2732ED537FE1}"/>
              </a:ext>
            </a:extLst>
          </p:cNvPr>
          <p:cNvPicPr>
            <a:picLocks noChangeAspect="1"/>
          </p:cNvPicPr>
          <p:nvPr/>
        </p:nvPicPr>
        <p:blipFill>
          <a:blip r:embed="rId3"/>
          <a:stretch>
            <a:fillRect/>
          </a:stretch>
        </p:blipFill>
        <p:spPr>
          <a:xfrm>
            <a:off x="3662862" y="2871787"/>
            <a:ext cx="4136428" cy="3800475"/>
          </a:xfrm>
          <a:prstGeom prst="rect">
            <a:avLst/>
          </a:prstGeom>
        </p:spPr>
      </p:pic>
    </p:spTree>
    <p:extLst>
      <p:ext uri="{BB962C8B-B14F-4D97-AF65-F5344CB8AC3E}">
        <p14:creationId xmlns:p14="http://schemas.microsoft.com/office/powerpoint/2010/main" val="1400023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Evaluation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1"/>
            <a:ext cx="11290200" cy="4961100"/>
          </a:xfrm>
        </p:spPr>
        <p:txBody>
          <a:bodyPr>
            <a:normAutofit/>
          </a:bodyPr>
          <a:lstStyle/>
          <a:p>
            <a:r>
              <a:rPr lang="en-US" altLang="zh-CN" sz="2400" dirty="0"/>
              <a:t>Qualitative</a:t>
            </a:r>
            <a:r>
              <a:rPr lang="zh-CN" altLang="en-US" sz="2400" dirty="0"/>
              <a:t> </a:t>
            </a:r>
            <a:r>
              <a:rPr lang="en-US" altLang="zh-CN" sz="2400" dirty="0"/>
              <a:t>case</a:t>
            </a:r>
            <a:r>
              <a:rPr lang="zh-CN" altLang="en-US" sz="2400" dirty="0"/>
              <a:t> </a:t>
            </a:r>
            <a:r>
              <a:rPr lang="en-US" altLang="zh-CN" sz="2400" dirty="0"/>
              <a:t>studies:</a:t>
            </a:r>
            <a:r>
              <a:rPr lang="zh-CN" altLang="en-US" sz="2400" dirty="0"/>
              <a:t> </a:t>
            </a:r>
            <a:r>
              <a:rPr lang="en-US" altLang="zh-CN" sz="2400" dirty="0"/>
              <a:t>meaningful and reasonable rules</a:t>
            </a:r>
          </a:p>
          <a:p>
            <a:pPr lvl="1"/>
            <a:r>
              <a:rPr lang="en-US" altLang="zh-CN" sz="2000" dirty="0"/>
              <a:t>Titanic:</a:t>
            </a:r>
            <a:r>
              <a:rPr lang="zh-CN" altLang="en-US" sz="2000" dirty="0"/>
              <a:t> </a:t>
            </a:r>
            <a:r>
              <a:rPr lang="en-US" altLang="zh-CN" sz="2000" dirty="0"/>
              <a:t>Upgrading has a positive effect on improving the quality of family passengers, women and children</a:t>
            </a:r>
          </a:p>
          <a:p>
            <a:pPr lvl="1"/>
            <a:r>
              <a:rPr lang="en-US" altLang="zh-CN" sz="2000" dirty="0"/>
              <a:t>Lalonde (part of the Jobs dataset):</a:t>
            </a:r>
            <a:r>
              <a:rPr lang="zh-CN" altLang="en-US" sz="2000" dirty="0"/>
              <a:t> </a:t>
            </a:r>
            <a:r>
              <a:rPr lang="en-US" altLang="zh-CN" sz="2000" dirty="0"/>
              <a:t>Vocational training helps increase the income of married people aged 29 and over and young people aged 18-19</a:t>
            </a:r>
          </a:p>
          <a:p>
            <a:pPr lvl="1"/>
            <a:endParaRPr lang="en-US" sz="2000" dirty="0"/>
          </a:p>
        </p:txBody>
      </p:sp>
      <p:pic>
        <p:nvPicPr>
          <p:cNvPr id="2" name="Picture 1">
            <a:extLst>
              <a:ext uri="{FF2B5EF4-FFF2-40B4-BE49-F238E27FC236}">
                <a16:creationId xmlns:a16="http://schemas.microsoft.com/office/drawing/2014/main" id="{96060149-1A45-43B9-1991-2E8375EC5BF9}"/>
              </a:ext>
            </a:extLst>
          </p:cNvPr>
          <p:cNvPicPr>
            <a:picLocks noChangeAspect="1"/>
          </p:cNvPicPr>
          <p:nvPr/>
        </p:nvPicPr>
        <p:blipFill rotWithShape="1">
          <a:blip r:embed="rId3"/>
          <a:srcRect t="12361"/>
          <a:stretch/>
        </p:blipFill>
        <p:spPr>
          <a:xfrm>
            <a:off x="3119466" y="3429000"/>
            <a:ext cx="5953068" cy="2961402"/>
          </a:xfrm>
          <a:prstGeom prst="rect">
            <a:avLst/>
          </a:prstGeom>
        </p:spPr>
      </p:pic>
    </p:spTree>
    <p:extLst>
      <p:ext uri="{BB962C8B-B14F-4D97-AF65-F5344CB8AC3E}">
        <p14:creationId xmlns:p14="http://schemas.microsoft.com/office/powerpoint/2010/main" val="40949720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Discussion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0"/>
            <a:ext cx="11290200" cy="5466557"/>
          </a:xfrm>
        </p:spPr>
        <p:txBody>
          <a:bodyPr>
            <a:normAutofit/>
          </a:bodyPr>
          <a:lstStyle/>
          <a:p>
            <a:pPr>
              <a:lnSpc>
                <a:spcPct val="150000"/>
              </a:lnSpc>
            </a:pPr>
            <a:r>
              <a:rPr lang="en-US" altLang="zh-CN" sz="2400" dirty="0"/>
              <a:t>Implications</a:t>
            </a:r>
          </a:p>
          <a:p>
            <a:pPr lvl="1">
              <a:lnSpc>
                <a:spcPct val="150000"/>
              </a:lnSpc>
            </a:pPr>
            <a:r>
              <a:rPr lang="en-US" altLang="zh-CN" sz="2000" dirty="0"/>
              <a:t>Interpretable CURLS is suitable for scenarios that require causal support for decision making, such as education and public administration</a:t>
            </a:r>
          </a:p>
          <a:p>
            <a:pPr>
              <a:lnSpc>
                <a:spcPct val="150000"/>
              </a:lnSpc>
            </a:pPr>
            <a:r>
              <a:rPr lang="en-US" altLang="zh-CN" sz="2400" dirty="0"/>
              <a:t>Scalability</a:t>
            </a:r>
          </a:p>
          <a:p>
            <a:pPr lvl="1">
              <a:lnSpc>
                <a:spcPct val="150000"/>
              </a:lnSpc>
            </a:pPr>
            <a:r>
              <a:rPr lang="en-US" altLang="zh-CN" sz="2000" dirty="0"/>
              <a:t>Complexity is dominated by local search and is linear with the number of covariates</a:t>
            </a:r>
          </a:p>
        </p:txBody>
      </p:sp>
      <p:pic>
        <p:nvPicPr>
          <p:cNvPr id="3" name="Picture 2">
            <a:extLst>
              <a:ext uri="{FF2B5EF4-FFF2-40B4-BE49-F238E27FC236}">
                <a16:creationId xmlns:a16="http://schemas.microsoft.com/office/drawing/2014/main" id="{29AE01D9-EAD8-10DF-1131-8474B75E942C}"/>
              </a:ext>
            </a:extLst>
          </p:cNvPr>
          <p:cNvPicPr>
            <a:picLocks noChangeAspect="1"/>
          </p:cNvPicPr>
          <p:nvPr/>
        </p:nvPicPr>
        <p:blipFill>
          <a:blip r:embed="rId3"/>
          <a:stretch>
            <a:fillRect/>
          </a:stretch>
        </p:blipFill>
        <p:spPr>
          <a:xfrm>
            <a:off x="2589212" y="4012626"/>
            <a:ext cx="5340351" cy="2552443"/>
          </a:xfrm>
          <a:prstGeom prst="rect">
            <a:avLst/>
          </a:prstGeom>
        </p:spPr>
      </p:pic>
    </p:spTree>
    <p:extLst>
      <p:ext uri="{BB962C8B-B14F-4D97-AF65-F5344CB8AC3E}">
        <p14:creationId xmlns:p14="http://schemas.microsoft.com/office/powerpoint/2010/main" val="106923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Discussion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0"/>
            <a:ext cx="11290200" cy="5466557"/>
          </a:xfrm>
        </p:spPr>
        <p:txBody>
          <a:bodyPr>
            <a:normAutofit/>
          </a:bodyPr>
          <a:lstStyle/>
          <a:p>
            <a:pPr>
              <a:lnSpc>
                <a:spcPct val="150000"/>
              </a:lnSpc>
            </a:pPr>
            <a:r>
              <a:rPr lang="en-US" altLang="zh-CN" sz="2400" dirty="0"/>
              <a:t>Limitations</a:t>
            </a:r>
            <a:r>
              <a:rPr lang="zh-CN" altLang="en-US" sz="2400" dirty="0"/>
              <a:t> </a:t>
            </a:r>
            <a:r>
              <a:rPr lang="en-US" altLang="zh-CN" sz="2400" dirty="0"/>
              <a:t>and</a:t>
            </a:r>
            <a:r>
              <a:rPr lang="zh-CN" altLang="en-US" sz="2400" dirty="0"/>
              <a:t> </a:t>
            </a:r>
            <a:r>
              <a:rPr lang="en-US" altLang="zh-CN" sz="2400" dirty="0"/>
              <a:t>future</a:t>
            </a:r>
            <a:r>
              <a:rPr lang="zh-CN" altLang="en-US" sz="2400" dirty="0"/>
              <a:t> </a:t>
            </a:r>
            <a:r>
              <a:rPr lang="en-US" altLang="zh-CN" sz="2400" dirty="0"/>
              <a:t>work</a:t>
            </a:r>
            <a:endParaRPr lang="en-US" altLang="zh-CN" sz="1600" dirty="0"/>
          </a:p>
          <a:p>
            <a:pPr lvl="1">
              <a:lnSpc>
                <a:spcPct val="150000"/>
              </a:lnSpc>
            </a:pPr>
            <a:r>
              <a:rPr lang="en-US" altLang="zh-CN" sz="2000" dirty="0"/>
              <a:t>Improve the quality of solutions by using neural combinatorial optimization</a:t>
            </a:r>
          </a:p>
          <a:p>
            <a:pPr lvl="1">
              <a:lnSpc>
                <a:spcPct val="150000"/>
              </a:lnSpc>
            </a:pPr>
            <a:r>
              <a:rPr lang="en-US" altLang="zh-CN" sz="2000" dirty="0"/>
              <a:t>Richer logical connectives</a:t>
            </a:r>
          </a:p>
          <a:p>
            <a:pPr lvl="1">
              <a:lnSpc>
                <a:spcPct val="150000"/>
              </a:lnSpc>
            </a:pPr>
            <a:r>
              <a:rPr lang="en-US" altLang="zh-CN" sz="2000" dirty="0"/>
              <a:t>Consider complex causal settings such as multiple interventions and unobserved variables</a:t>
            </a:r>
          </a:p>
        </p:txBody>
      </p:sp>
    </p:spTree>
    <p:extLst>
      <p:ext uri="{BB962C8B-B14F-4D97-AF65-F5344CB8AC3E}">
        <p14:creationId xmlns:p14="http://schemas.microsoft.com/office/powerpoint/2010/main" val="3260420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4"/>
          <p:cNvSpPr txBox="1">
            <a:spLocks noGrp="1"/>
          </p:cNvSpPr>
          <p:nvPr>
            <p:ph type="title"/>
          </p:nvPr>
        </p:nvSpPr>
        <p:spPr>
          <a:xfrm>
            <a:off x="450850" y="33438"/>
            <a:ext cx="11290200" cy="738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Times New Roman"/>
              <a:buNone/>
            </a:pPr>
            <a:r>
              <a:rPr lang="en-US" altLang="zh-CN" b="1" dirty="0"/>
              <a:t>Conclusion</a:t>
            </a:r>
            <a:endParaRPr b="1" dirty="0"/>
          </a:p>
        </p:txBody>
      </p:sp>
      <p:sp>
        <p:nvSpPr>
          <p:cNvPr id="4" name="Text Placeholder 2">
            <a:extLst>
              <a:ext uri="{FF2B5EF4-FFF2-40B4-BE49-F238E27FC236}">
                <a16:creationId xmlns:a16="http://schemas.microsoft.com/office/drawing/2014/main" id="{F9A91809-2EAB-1D59-E575-E590F7A96A28}"/>
              </a:ext>
            </a:extLst>
          </p:cNvPr>
          <p:cNvSpPr>
            <a:spLocks noGrp="1"/>
          </p:cNvSpPr>
          <p:nvPr>
            <p:ph type="body" idx="1"/>
          </p:nvPr>
        </p:nvSpPr>
        <p:spPr>
          <a:xfrm>
            <a:off x="450850" y="948530"/>
            <a:ext cx="11290200" cy="5466557"/>
          </a:xfrm>
        </p:spPr>
        <p:txBody>
          <a:bodyPr>
            <a:normAutofit/>
          </a:bodyPr>
          <a:lstStyle/>
          <a:p>
            <a:pPr>
              <a:lnSpc>
                <a:spcPct val="150000"/>
              </a:lnSpc>
            </a:pPr>
            <a:r>
              <a:rPr lang="en-US" altLang="zh-CN" sz="2400" dirty="0"/>
              <a:t>Contributions</a:t>
            </a:r>
            <a:endParaRPr lang="en-US" altLang="zh-CN" sz="1600" dirty="0"/>
          </a:p>
          <a:p>
            <a:pPr lvl="1">
              <a:lnSpc>
                <a:spcPct val="150000"/>
              </a:lnSpc>
            </a:pPr>
            <a:r>
              <a:rPr lang="en-US" altLang="zh-CN" sz="2000" dirty="0"/>
              <a:t>Formalize the discovery</a:t>
            </a:r>
            <a:r>
              <a:rPr lang="zh-CN" altLang="en-US" sz="2000" dirty="0"/>
              <a:t> </a:t>
            </a:r>
            <a:r>
              <a:rPr lang="en-US" altLang="zh-CN" sz="2000" dirty="0"/>
              <a:t>of</a:t>
            </a:r>
            <a:r>
              <a:rPr lang="zh-CN" altLang="en-US" sz="2000" dirty="0"/>
              <a:t> </a:t>
            </a:r>
            <a:r>
              <a:rPr lang="en-US" altLang="zh-CN" sz="2000" dirty="0"/>
              <a:t>causal</a:t>
            </a:r>
            <a:r>
              <a:rPr lang="zh-CN" altLang="en-US" sz="2000" dirty="0"/>
              <a:t> </a:t>
            </a:r>
            <a:r>
              <a:rPr lang="en-US" altLang="zh-CN" sz="2000" dirty="0"/>
              <a:t>rules with</a:t>
            </a:r>
            <a:r>
              <a:rPr lang="zh-CN" altLang="en-US" sz="2000" dirty="0"/>
              <a:t> </a:t>
            </a:r>
            <a:r>
              <a:rPr lang="en-US" altLang="zh-CN" sz="2000" dirty="0"/>
              <a:t>significant treatment effects into a discrete optimization problem</a:t>
            </a:r>
          </a:p>
          <a:p>
            <a:pPr lvl="1">
              <a:lnSpc>
                <a:spcPct val="150000"/>
              </a:lnSpc>
            </a:pPr>
            <a:r>
              <a:rPr lang="en-US" altLang="zh-CN" sz="2000" dirty="0"/>
              <a:t>Efficient solution by constructing an approximate submodular lower bound</a:t>
            </a:r>
          </a:p>
          <a:p>
            <a:pPr lvl="1">
              <a:lnSpc>
                <a:spcPct val="150000"/>
              </a:lnSpc>
            </a:pPr>
            <a:r>
              <a:rPr lang="en-US" altLang="zh-CN" sz="2000" dirty="0"/>
              <a:t>Quantitative and qualitative evaluations demonstrate CURLS's ability to discover significant and interpretable causal rules</a:t>
            </a:r>
          </a:p>
        </p:txBody>
      </p:sp>
    </p:spTree>
    <p:extLst>
      <p:ext uri="{BB962C8B-B14F-4D97-AF65-F5344CB8AC3E}">
        <p14:creationId xmlns:p14="http://schemas.microsoft.com/office/powerpoint/2010/main" val="18942230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5"/>
          <p:cNvSpPr txBox="1">
            <a:spLocks noGrp="1"/>
          </p:cNvSpPr>
          <p:nvPr>
            <p:ph type="ctrTitle"/>
          </p:nvPr>
        </p:nvSpPr>
        <p:spPr>
          <a:xfrm>
            <a:off x="823550" y="3263125"/>
            <a:ext cx="10669500" cy="1208100"/>
          </a:xfrm>
          <a:prstGeom prst="rect">
            <a:avLst/>
          </a:prstGeom>
          <a:noFill/>
          <a:ln>
            <a:noFill/>
          </a:ln>
        </p:spPr>
        <p:txBody>
          <a:bodyPr spcFirstLastPara="1" wrap="square" lIns="76200" tIns="38100" rIns="76200" bIns="38100" anchor="b" anchorCtr="0">
            <a:noAutofit/>
          </a:bodyPr>
          <a:lstStyle/>
          <a:p>
            <a:pPr marL="0" lvl="0" indent="0" algn="l" rtl="0">
              <a:spcBef>
                <a:spcPts val="0"/>
              </a:spcBef>
              <a:spcAft>
                <a:spcPts val="0"/>
              </a:spcAft>
              <a:buNone/>
            </a:pPr>
            <a:r>
              <a:rPr lang="zh-CN"/>
              <a:t>Acknowledgments</a:t>
            </a:r>
            <a:endParaRPr/>
          </a:p>
        </p:txBody>
      </p:sp>
      <p:sp>
        <p:nvSpPr>
          <p:cNvPr id="526" name="Google Shape;526;p35"/>
          <p:cNvSpPr txBox="1">
            <a:spLocks noGrp="1"/>
          </p:cNvSpPr>
          <p:nvPr>
            <p:ph type="subTitle" idx="1"/>
          </p:nvPr>
        </p:nvSpPr>
        <p:spPr>
          <a:xfrm>
            <a:off x="823550" y="4471079"/>
            <a:ext cx="10669500" cy="1395900"/>
          </a:xfrm>
          <a:prstGeom prst="rect">
            <a:avLst/>
          </a:prstGeom>
          <a:noFill/>
          <a:ln>
            <a:noFill/>
          </a:ln>
        </p:spPr>
        <p:txBody>
          <a:bodyPr spcFirstLastPara="1" wrap="square" lIns="108825" tIns="54425" rIns="108825" bIns="54425" anchor="t" anchorCtr="0">
            <a:noAutofit/>
          </a:bodyPr>
          <a:lstStyle/>
          <a:p>
            <a:pPr marL="279400" lvl="0" indent="-285750" algn="l" rtl="0">
              <a:spcBef>
                <a:spcPts val="500"/>
              </a:spcBef>
              <a:spcAft>
                <a:spcPts val="0"/>
              </a:spcAft>
              <a:buSzPts val="2300"/>
              <a:buFont typeface="Arial"/>
              <a:buChar char="•"/>
            </a:pPr>
            <a:r>
              <a:rPr lang="zh-CN" dirty="0"/>
              <a:t>All the reviewers for their constructive comments</a:t>
            </a:r>
            <a:endParaRPr dirty="0"/>
          </a:p>
          <a:p>
            <a:pPr marL="279400" lvl="0" indent="-285750" algn="l" rtl="0">
              <a:spcBef>
                <a:spcPts val="500"/>
              </a:spcBef>
              <a:spcAft>
                <a:spcPts val="0"/>
              </a:spcAft>
              <a:buSzPts val="2300"/>
              <a:buFont typeface="Arial"/>
              <a:buChar char="•"/>
            </a:pPr>
            <a:r>
              <a:rPr lang="zh-CN" dirty="0"/>
              <a:t>National Natural Science Foundation of China (62132017)</a:t>
            </a:r>
            <a:endParaRPr dirty="0"/>
          </a:p>
          <a:p>
            <a:pPr marL="279400" lvl="0" indent="-285750" algn="l" rtl="0">
              <a:spcBef>
                <a:spcPts val="500"/>
              </a:spcBef>
              <a:spcAft>
                <a:spcPts val="0"/>
              </a:spcAft>
              <a:buSzPts val="2300"/>
              <a:buFont typeface="Arial"/>
              <a:buChar char="•"/>
            </a:pPr>
            <a:r>
              <a:rPr lang="zh-CN" dirty="0"/>
              <a:t>Zhejiang </a:t>
            </a:r>
            <a:r>
              <a:rPr lang="en-US" altLang="zh-CN" dirty="0"/>
              <a:t>Provincial Natural Science Foundation of China </a:t>
            </a:r>
            <a:r>
              <a:rPr lang="zh-CN" dirty="0"/>
              <a:t>(</a:t>
            </a:r>
            <a:r>
              <a:rPr lang="en-US" altLang="zh-CN" dirty="0"/>
              <a:t>LD24F020011</a:t>
            </a:r>
            <a:r>
              <a:rPr lang="zh-CN" dirty="0"/>
              <a:t>)</a:t>
            </a:r>
            <a:endParaRPr lang="en-US" altLang="zh-CN" dirty="0"/>
          </a:p>
          <a:p>
            <a:pPr marL="279400" lvl="0" indent="-285750" algn="l" rtl="0">
              <a:spcBef>
                <a:spcPts val="500"/>
              </a:spcBef>
              <a:spcAft>
                <a:spcPts val="0"/>
              </a:spcAft>
              <a:buSzPts val="2300"/>
              <a:buFont typeface="Arial"/>
              <a:buChar char="•"/>
            </a:pPr>
            <a:r>
              <a:rPr lang="en-US" altLang="zh-CN" dirty="0"/>
              <a:t>Alibaba</a:t>
            </a:r>
            <a:r>
              <a:rPr lang="zh-CN" altLang="en-US" dirty="0"/>
              <a:t> </a:t>
            </a:r>
            <a:r>
              <a:rPr lang="en-US" altLang="zh-CN" dirty="0"/>
              <a:t>Research</a:t>
            </a:r>
            <a:r>
              <a:rPr lang="zh-CN" altLang="en-US" dirty="0"/>
              <a:t> </a:t>
            </a:r>
            <a:r>
              <a:rPr lang="en-US" altLang="zh-CN" dirty="0"/>
              <a:t>Intern</a:t>
            </a:r>
            <a:r>
              <a:rPr lang="zh-CN" altLang="en-US" dirty="0"/>
              <a:t> </a:t>
            </a:r>
            <a:r>
              <a:rPr lang="en-US" altLang="zh-CN" dirty="0"/>
              <a:t>Program</a:t>
            </a:r>
            <a:endParaRPr dirty="0"/>
          </a:p>
        </p:txBody>
      </p:sp>
      <p:sp>
        <p:nvSpPr>
          <p:cNvPr id="527" name="Google Shape;527;p35"/>
          <p:cNvSpPr txBox="1">
            <a:spLocks noGrp="1"/>
          </p:cNvSpPr>
          <p:nvPr>
            <p:ph type="subTitle" idx="1"/>
          </p:nvPr>
        </p:nvSpPr>
        <p:spPr>
          <a:xfrm>
            <a:off x="940150" y="2302136"/>
            <a:ext cx="10669500" cy="1020600"/>
          </a:xfrm>
          <a:prstGeom prst="rect">
            <a:avLst/>
          </a:prstGeom>
          <a:noFill/>
          <a:ln>
            <a:noFill/>
          </a:ln>
        </p:spPr>
        <p:txBody>
          <a:bodyPr spcFirstLastPara="1" wrap="square" lIns="108825" tIns="54425" rIns="108825" bIns="54425" anchor="t" anchorCtr="0">
            <a:noAutofit/>
          </a:bodyPr>
          <a:lstStyle/>
          <a:p>
            <a:pPr marL="0" lvl="0" indent="0" algn="l" rtl="0">
              <a:spcBef>
                <a:spcPts val="500"/>
              </a:spcBef>
              <a:spcAft>
                <a:spcPts val="0"/>
              </a:spcAft>
              <a:buNone/>
            </a:pPr>
            <a:r>
              <a:rPr lang="en-US" altLang="zh-CN" dirty="0"/>
              <a:t>Paper</a:t>
            </a:r>
            <a:r>
              <a:rPr lang="zh-CN" dirty="0"/>
              <a:t>: </a:t>
            </a:r>
            <a:r>
              <a:rPr lang="en-US" altLang="zh-CN" dirty="0"/>
              <a:t>https://</a:t>
            </a:r>
            <a:r>
              <a:rPr lang="en-US" altLang="zh-CN" dirty="0" err="1"/>
              <a:t>arxiv.org</a:t>
            </a:r>
            <a:r>
              <a:rPr lang="en-US" altLang="zh-CN" dirty="0"/>
              <a:t>/abs/2407.01004</a:t>
            </a:r>
            <a:endParaRPr dirty="0"/>
          </a:p>
          <a:p>
            <a:pPr marL="0" lvl="0" indent="0" algn="l" rtl="0">
              <a:spcBef>
                <a:spcPts val="500"/>
              </a:spcBef>
              <a:spcAft>
                <a:spcPts val="0"/>
              </a:spcAft>
              <a:buNone/>
            </a:pPr>
            <a:r>
              <a:rPr lang="zh-CN" dirty="0"/>
              <a:t>Code: </a:t>
            </a:r>
            <a:r>
              <a:rPr lang="en-US" altLang="zh-CN" dirty="0"/>
              <a:t>https://</a:t>
            </a:r>
            <a:r>
              <a:rPr lang="en-US" altLang="zh-CN" dirty="0" err="1"/>
              <a:t>osf.io</a:t>
            </a:r>
            <a:r>
              <a:rPr lang="en-US" altLang="zh-CN" dirty="0"/>
              <a:t>/zwp2k/</a:t>
            </a:r>
          </a:p>
          <a:p>
            <a:pPr marL="0" lvl="0" indent="0" algn="l" rtl="0">
              <a:spcBef>
                <a:spcPts val="500"/>
              </a:spcBef>
              <a:spcAft>
                <a:spcPts val="0"/>
              </a:spcAft>
              <a:buNone/>
            </a:pPr>
            <a:r>
              <a:rPr lang="en-US" dirty="0"/>
              <a:t>Contact: </a:t>
            </a:r>
            <a:r>
              <a:rPr lang="en-US" dirty="0" err="1"/>
              <a:t>zhoujiehui@zju.edu.cn</a:t>
            </a:r>
            <a:endParaRPr dirty="0"/>
          </a:p>
        </p:txBody>
      </p:sp>
      <p:pic>
        <p:nvPicPr>
          <p:cNvPr id="2" name="Picture 1">
            <a:extLst>
              <a:ext uri="{FF2B5EF4-FFF2-40B4-BE49-F238E27FC236}">
                <a16:creationId xmlns:a16="http://schemas.microsoft.com/office/drawing/2014/main" id="{71B21E82-9205-6837-BD44-892296ECB582}"/>
              </a:ext>
            </a:extLst>
          </p:cNvPr>
          <p:cNvPicPr>
            <a:picLocks noChangeAspect="1"/>
          </p:cNvPicPr>
          <p:nvPr/>
        </p:nvPicPr>
        <p:blipFill>
          <a:blip r:embed="rId3"/>
          <a:stretch>
            <a:fillRect/>
          </a:stretch>
        </p:blipFill>
        <p:spPr>
          <a:xfrm>
            <a:off x="0" y="98280"/>
            <a:ext cx="5009622" cy="200544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4"/>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Problem</a:t>
            </a:r>
            <a:endParaRPr dirty="0"/>
          </a:p>
        </p:txBody>
      </p:sp>
      <p:sp>
        <p:nvSpPr>
          <p:cNvPr id="2" name="Google Shape;114;p13">
            <a:extLst>
              <a:ext uri="{FF2B5EF4-FFF2-40B4-BE49-F238E27FC236}">
                <a16:creationId xmlns:a16="http://schemas.microsoft.com/office/drawing/2014/main" id="{4077A1C0-5E72-BB1D-21BB-700C8D1CF8CC}"/>
              </a:ext>
            </a:extLst>
          </p:cNvPr>
          <p:cNvSpPr txBox="1"/>
          <p:nvPr/>
        </p:nvSpPr>
        <p:spPr>
          <a:xfrm>
            <a:off x="227013" y="1111593"/>
            <a:ext cx="6131120" cy="556465"/>
          </a:xfrm>
          <a:prstGeom prst="rect">
            <a:avLst/>
          </a:prstGeom>
          <a:noFill/>
          <a:ln>
            <a:noFill/>
          </a:ln>
        </p:spPr>
        <p:txBody>
          <a:bodyPr spcFirstLastPara="1" wrap="square" lIns="91425" tIns="45700" rIns="91425" bIns="45700" anchor="t" anchorCtr="0">
            <a:noAutofit/>
          </a:bodyPr>
          <a:lstStyle/>
          <a:p>
            <a:pPr marL="342900" lvl="0" indent="-342900" rtl="0">
              <a:spcBef>
                <a:spcPts val="0"/>
              </a:spcBef>
              <a:spcAft>
                <a:spcPts val="0"/>
              </a:spcAft>
              <a:buFont typeface="Arial" panose="020B0604020202020204" pitchFamily="34" charset="0"/>
              <a:buChar char="•"/>
            </a:pPr>
            <a:r>
              <a:rPr lang="en-CN" altLang="zh-CN" sz="2400" b="1" dirty="0"/>
              <a:t>Heterogeneous</a:t>
            </a:r>
            <a:r>
              <a:rPr lang="zh-CN" altLang="en-US" sz="2400" b="1" dirty="0"/>
              <a:t> </a:t>
            </a:r>
            <a:r>
              <a:rPr lang="en-US" altLang="zh-CN" sz="2400" b="1" dirty="0"/>
              <a:t>treatment</a:t>
            </a:r>
            <a:r>
              <a:rPr lang="zh-CN" altLang="en-US" sz="2400" b="1" dirty="0"/>
              <a:t> </a:t>
            </a:r>
            <a:r>
              <a:rPr lang="en-US" altLang="zh-CN" sz="2400" b="1" dirty="0"/>
              <a:t>effect</a:t>
            </a:r>
            <a:r>
              <a:rPr lang="zh-CN" altLang="en-US" sz="2400" b="1" dirty="0"/>
              <a:t> </a:t>
            </a:r>
            <a:r>
              <a:rPr lang="en-US" altLang="zh-CN" sz="2400" b="1" dirty="0"/>
              <a:t>(HTE)</a:t>
            </a:r>
          </a:p>
        </p:txBody>
      </p:sp>
      <p:pic>
        <p:nvPicPr>
          <p:cNvPr id="3074" name="Picture 2" descr="Precision Medicine and Genetic Testing - Ariel Insights">
            <a:extLst>
              <a:ext uri="{FF2B5EF4-FFF2-40B4-BE49-F238E27FC236}">
                <a16:creationId xmlns:a16="http://schemas.microsoft.com/office/drawing/2014/main" id="{10D93CC8-6C1C-1C63-B3D2-115743DE57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5875" y="1650222"/>
            <a:ext cx="1762714" cy="141070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tomer segmentation Vectors &amp; Illustrations for Free Download ...">
            <a:extLst>
              <a:ext uri="{FF2B5EF4-FFF2-40B4-BE49-F238E27FC236}">
                <a16:creationId xmlns:a16="http://schemas.microsoft.com/office/drawing/2014/main" id="{CA072C79-B140-91AD-CFD4-E1EAF5BE225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470" t="12184" r="11525" b="11795"/>
          <a:stretch/>
        </p:blipFill>
        <p:spPr bwMode="auto">
          <a:xfrm>
            <a:off x="7441085" y="3570881"/>
            <a:ext cx="1853878" cy="183021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se Cases of ChatGPT in IT Ops">
            <a:extLst>
              <a:ext uri="{FF2B5EF4-FFF2-40B4-BE49-F238E27FC236}">
                <a16:creationId xmlns:a16="http://schemas.microsoft.com/office/drawing/2014/main" id="{69651BDF-C60C-2DC0-B9B0-FA0A4F4E6DD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9247"/>
          <a:stretch/>
        </p:blipFill>
        <p:spPr bwMode="auto">
          <a:xfrm>
            <a:off x="10183403" y="3629834"/>
            <a:ext cx="1665704" cy="1724326"/>
          </a:xfrm>
          <a:prstGeom prst="rect">
            <a:avLst/>
          </a:prstGeom>
          <a:noFill/>
          <a:extLst>
            <a:ext uri="{909E8E84-426E-40DD-AFC4-6F175D3DCCD1}">
              <a14:hiddenFill xmlns:a14="http://schemas.microsoft.com/office/drawing/2010/main">
                <a:solidFill>
                  <a:srgbClr val="FFFFFF"/>
                </a:solidFill>
              </a14:hiddenFill>
            </a:ext>
          </a:extLst>
        </p:spPr>
      </p:pic>
      <p:sp>
        <p:nvSpPr>
          <p:cNvPr id="5" name="Google Shape;114;p13">
            <a:extLst>
              <a:ext uri="{FF2B5EF4-FFF2-40B4-BE49-F238E27FC236}">
                <a16:creationId xmlns:a16="http://schemas.microsoft.com/office/drawing/2014/main" id="{4DE86441-469B-CEBE-E259-2F065A95BF3D}"/>
              </a:ext>
            </a:extLst>
          </p:cNvPr>
          <p:cNvSpPr txBox="1"/>
          <p:nvPr/>
        </p:nvSpPr>
        <p:spPr>
          <a:xfrm>
            <a:off x="8483546" y="3030961"/>
            <a:ext cx="2434148" cy="422423"/>
          </a:xfrm>
          <a:prstGeom prst="rect">
            <a:avLst/>
          </a:prstGeom>
          <a:noFill/>
          <a:ln>
            <a:noFill/>
          </a:ln>
        </p:spPr>
        <p:txBody>
          <a:bodyPr spcFirstLastPara="1" wrap="square" lIns="91425" tIns="45700" rIns="91425" bIns="45700" anchor="t" anchorCtr="0">
            <a:normAutofit/>
          </a:bodyPr>
          <a:lstStyle/>
          <a:p>
            <a:pPr lvl="0" rtl="0">
              <a:spcBef>
                <a:spcPts val="0"/>
              </a:spcBef>
              <a:spcAft>
                <a:spcPts val="0"/>
              </a:spcAft>
            </a:pPr>
            <a:r>
              <a:rPr lang="en-CN" altLang="zh-CN" sz="2000" dirty="0"/>
              <a:t>Precision</a:t>
            </a:r>
            <a:r>
              <a:rPr lang="zh-CN" altLang="en-US" sz="2000" dirty="0"/>
              <a:t> </a:t>
            </a:r>
            <a:r>
              <a:rPr lang="en-US" altLang="zh-CN" sz="2000" dirty="0"/>
              <a:t>medicine</a:t>
            </a:r>
            <a:endParaRPr sz="2000" dirty="0"/>
          </a:p>
        </p:txBody>
      </p:sp>
      <p:sp>
        <p:nvSpPr>
          <p:cNvPr id="6" name="Google Shape;114;p13">
            <a:extLst>
              <a:ext uri="{FF2B5EF4-FFF2-40B4-BE49-F238E27FC236}">
                <a16:creationId xmlns:a16="http://schemas.microsoft.com/office/drawing/2014/main" id="{DE87194B-2FC6-02EA-BCDA-100C5C6DAC08}"/>
              </a:ext>
            </a:extLst>
          </p:cNvPr>
          <p:cNvSpPr txBox="1"/>
          <p:nvPr/>
        </p:nvSpPr>
        <p:spPr>
          <a:xfrm>
            <a:off x="7326946" y="5345113"/>
            <a:ext cx="2585332" cy="422423"/>
          </a:xfrm>
          <a:prstGeom prst="rect">
            <a:avLst/>
          </a:prstGeom>
          <a:noFill/>
          <a:ln>
            <a:noFill/>
          </a:ln>
        </p:spPr>
        <p:txBody>
          <a:bodyPr spcFirstLastPara="1" wrap="square" lIns="91425" tIns="45700" rIns="91425" bIns="45700" anchor="t" anchorCtr="0">
            <a:noAutofit/>
          </a:bodyPr>
          <a:lstStyle/>
          <a:p>
            <a:pPr lvl="0" rtl="0">
              <a:spcBef>
                <a:spcPts val="0"/>
              </a:spcBef>
              <a:spcAft>
                <a:spcPts val="0"/>
              </a:spcAft>
            </a:pPr>
            <a:r>
              <a:rPr lang="en-CN" altLang="zh-CN" sz="2000" dirty="0"/>
              <a:t>Targeted</a:t>
            </a:r>
            <a:r>
              <a:rPr lang="zh-CN" altLang="en-US" sz="2000" dirty="0"/>
              <a:t> </a:t>
            </a:r>
            <a:r>
              <a:rPr lang="en-US" altLang="zh-CN" sz="2000" dirty="0"/>
              <a:t>advertising</a:t>
            </a:r>
            <a:endParaRPr sz="2000" dirty="0"/>
          </a:p>
        </p:txBody>
      </p:sp>
      <p:sp>
        <p:nvSpPr>
          <p:cNvPr id="7" name="Google Shape;114;p13">
            <a:extLst>
              <a:ext uri="{FF2B5EF4-FFF2-40B4-BE49-F238E27FC236}">
                <a16:creationId xmlns:a16="http://schemas.microsoft.com/office/drawing/2014/main" id="{5A2E37AA-AC28-F4E0-3614-7CC4AB8C4DF6}"/>
              </a:ext>
            </a:extLst>
          </p:cNvPr>
          <p:cNvSpPr txBox="1"/>
          <p:nvPr/>
        </p:nvSpPr>
        <p:spPr>
          <a:xfrm>
            <a:off x="10045665" y="5345114"/>
            <a:ext cx="2008597" cy="422423"/>
          </a:xfrm>
          <a:prstGeom prst="rect">
            <a:avLst/>
          </a:prstGeom>
          <a:noFill/>
          <a:ln>
            <a:noFill/>
          </a:ln>
        </p:spPr>
        <p:txBody>
          <a:bodyPr spcFirstLastPara="1" wrap="square" lIns="91425" tIns="45700" rIns="91425" bIns="45700" anchor="t" anchorCtr="0">
            <a:noAutofit/>
          </a:bodyPr>
          <a:lstStyle/>
          <a:p>
            <a:pPr lvl="0" rtl="0">
              <a:spcBef>
                <a:spcPts val="0"/>
              </a:spcBef>
              <a:spcAft>
                <a:spcPts val="0"/>
              </a:spcAft>
            </a:pPr>
            <a:r>
              <a:rPr lang="en-CN" altLang="zh-CN" sz="2000" dirty="0"/>
              <a:t>Fault</a:t>
            </a:r>
            <a:r>
              <a:rPr lang="zh-CN" altLang="en-US" sz="2000" dirty="0"/>
              <a:t> </a:t>
            </a:r>
            <a:r>
              <a:rPr lang="en-US" altLang="zh-CN" sz="2000" dirty="0"/>
              <a:t>diagnosis</a:t>
            </a:r>
            <a:endParaRPr sz="2000" dirty="0"/>
          </a:p>
        </p:txBody>
      </p:sp>
      <p:pic>
        <p:nvPicPr>
          <p:cNvPr id="8" name="Picture 7">
            <a:extLst>
              <a:ext uri="{FF2B5EF4-FFF2-40B4-BE49-F238E27FC236}">
                <a16:creationId xmlns:a16="http://schemas.microsoft.com/office/drawing/2014/main" id="{F02403CA-9F7C-B544-D77D-A2EC3AAAB6B6}"/>
              </a:ext>
            </a:extLst>
          </p:cNvPr>
          <p:cNvPicPr>
            <a:picLocks noChangeAspect="1"/>
          </p:cNvPicPr>
          <p:nvPr/>
        </p:nvPicPr>
        <p:blipFill>
          <a:blip r:embed="rId6"/>
          <a:stretch>
            <a:fillRect/>
          </a:stretch>
        </p:blipFill>
        <p:spPr>
          <a:xfrm>
            <a:off x="597316" y="3038303"/>
            <a:ext cx="4633595" cy="2574219"/>
          </a:xfrm>
          <a:prstGeom prst="rect">
            <a:avLst/>
          </a:prstGeom>
        </p:spPr>
      </p:pic>
      <p:sp>
        <p:nvSpPr>
          <p:cNvPr id="9" name="Google Shape;114;p13">
            <a:extLst>
              <a:ext uri="{FF2B5EF4-FFF2-40B4-BE49-F238E27FC236}">
                <a16:creationId xmlns:a16="http://schemas.microsoft.com/office/drawing/2014/main" id="{DB671A8E-FEBF-7C90-B6E6-84C2135F3017}"/>
              </a:ext>
            </a:extLst>
          </p:cNvPr>
          <p:cNvSpPr txBox="1"/>
          <p:nvPr/>
        </p:nvSpPr>
        <p:spPr>
          <a:xfrm>
            <a:off x="4615676" y="5197400"/>
            <a:ext cx="1822830" cy="422423"/>
          </a:xfrm>
          <a:prstGeom prst="rect">
            <a:avLst/>
          </a:prstGeom>
          <a:noFill/>
          <a:ln>
            <a:noFill/>
          </a:ln>
        </p:spPr>
        <p:txBody>
          <a:bodyPr spcFirstLastPara="1" wrap="square" lIns="91425" tIns="45700" rIns="91425" bIns="45700" anchor="t" anchorCtr="0">
            <a:normAutofit/>
          </a:bodyPr>
          <a:lstStyle/>
          <a:p>
            <a:pPr lvl="0" rtl="0">
              <a:spcBef>
                <a:spcPts val="0"/>
              </a:spcBef>
              <a:spcAft>
                <a:spcPts val="0"/>
              </a:spcAft>
            </a:pPr>
            <a:r>
              <a:rPr lang="en-US" altLang="zh-CN" sz="1800" dirty="0"/>
              <a:t>Demographics</a:t>
            </a:r>
            <a:endParaRPr sz="1800" dirty="0"/>
          </a:p>
        </p:txBody>
      </p:sp>
      <p:sp>
        <p:nvSpPr>
          <p:cNvPr id="10" name="Google Shape;114;p13">
            <a:extLst>
              <a:ext uri="{FF2B5EF4-FFF2-40B4-BE49-F238E27FC236}">
                <a16:creationId xmlns:a16="http://schemas.microsoft.com/office/drawing/2014/main" id="{3F72F558-D59B-CA3A-0102-2C13B04EE7FF}"/>
              </a:ext>
            </a:extLst>
          </p:cNvPr>
          <p:cNvSpPr txBox="1"/>
          <p:nvPr/>
        </p:nvSpPr>
        <p:spPr>
          <a:xfrm>
            <a:off x="3897718" y="3678061"/>
            <a:ext cx="3479965" cy="422423"/>
          </a:xfrm>
          <a:prstGeom prst="rect">
            <a:avLst/>
          </a:prstGeom>
          <a:noFill/>
          <a:ln>
            <a:noFill/>
          </a:ln>
        </p:spPr>
        <p:txBody>
          <a:bodyPr spcFirstLastPara="1" wrap="square" lIns="91425" tIns="45700" rIns="91425" bIns="45700" anchor="t" anchorCtr="0">
            <a:normAutofit/>
          </a:bodyPr>
          <a:lstStyle/>
          <a:p>
            <a:pPr lvl="0" rtl="0">
              <a:spcBef>
                <a:spcPts val="0"/>
              </a:spcBef>
              <a:spcAft>
                <a:spcPts val="0"/>
              </a:spcAft>
            </a:pPr>
            <a:r>
              <a:rPr lang="en-US" altLang="zh-CN" sz="1800" dirty="0"/>
              <a:t>Average</a:t>
            </a:r>
            <a:r>
              <a:rPr lang="zh-CN" altLang="en-US" sz="1800" dirty="0"/>
              <a:t> </a:t>
            </a:r>
            <a:r>
              <a:rPr lang="en-US" altLang="zh-CN" sz="1800" dirty="0"/>
              <a:t>treatment</a:t>
            </a:r>
            <a:r>
              <a:rPr lang="zh-CN" altLang="en-US" sz="1800" dirty="0"/>
              <a:t> </a:t>
            </a:r>
            <a:r>
              <a:rPr lang="en-US" altLang="zh-CN" sz="1800" dirty="0"/>
              <a:t>effect</a:t>
            </a:r>
            <a:r>
              <a:rPr lang="zh-CN" altLang="en-US" sz="1800" dirty="0"/>
              <a:t> </a:t>
            </a:r>
            <a:r>
              <a:rPr lang="en-US" altLang="zh-CN" sz="1800" dirty="0"/>
              <a:t>(ATE)</a:t>
            </a:r>
            <a:endParaRPr sz="1800" dirty="0"/>
          </a:p>
        </p:txBody>
      </p:sp>
      <p:sp>
        <p:nvSpPr>
          <p:cNvPr id="11" name="Google Shape;114;p13">
            <a:extLst>
              <a:ext uri="{FF2B5EF4-FFF2-40B4-BE49-F238E27FC236}">
                <a16:creationId xmlns:a16="http://schemas.microsoft.com/office/drawing/2014/main" id="{B2F0C966-3913-910E-B0BF-5B20F37AA716}"/>
              </a:ext>
            </a:extLst>
          </p:cNvPr>
          <p:cNvSpPr txBox="1"/>
          <p:nvPr/>
        </p:nvSpPr>
        <p:spPr>
          <a:xfrm>
            <a:off x="709157" y="2685427"/>
            <a:ext cx="4817934" cy="422423"/>
          </a:xfrm>
          <a:prstGeom prst="rect">
            <a:avLst/>
          </a:prstGeom>
          <a:noFill/>
          <a:ln>
            <a:noFill/>
          </a:ln>
        </p:spPr>
        <p:txBody>
          <a:bodyPr spcFirstLastPara="1" wrap="square" lIns="91425" tIns="45700" rIns="91425" bIns="45700" anchor="t" anchorCtr="0">
            <a:normAutofit/>
          </a:bodyPr>
          <a:lstStyle/>
          <a:p>
            <a:pPr lvl="0" rtl="0">
              <a:spcBef>
                <a:spcPts val="0"/>
              </a:spcBef>
              <a:spcAft>
                <a:spcPts val="0"/>
              </a:spcAft>
            </a:pPr>
            <a:r>
              <a:rPr lang="en-US" altLang="zh-CN" sz="1800" dirty="0"/>
              <a:t>Conditional</a:t>
            </a:r>
            <a:r>
              <a:rPr lang="zh-CN" altLang="en-US" sz="1800" dirty="0"/>
              <a:t> </a:t>
            </a:r>
            <a:r>
              <a:rPr lang="en-US" altLang="zh-CN" sz="1800" dirty="0"/>
              <a:t>average</a:t>
            </a:r>
            <a:r>
              <a:rPr lang="zh-CN" altLang="en-US" sz="1800" dirty="0"/>
              <a:t> </a:t>
            </a:r>
            <a:r>
              <a:rPr lang="en-US" altLang="zh-CN" sz="1800" dirty="0"/>
              <a:t>treatment</a:t>
            </a:r>
            <a:r>
              <a:rPr lang="zh-CN" altLang="en-US" sz="1800" dirty="0"/>
              <a:t> </a:t>
            </a:r>
            <a:r>
              <a:rPr lang="en-US" altLang="zh-CN" sz="1800" dirty="0"/>
              <a:t>effect</a:t>
            </a:r>
            <a:r>
              <a:rPr lang="zh-CN" altLang="en-US" sz="1800" dirty="0"/>
              <a:t> </a:t>
            </a:r>
            <a:r>
              <a:rPr lang="en-US" altLang="zh-CN" sz="1800" dirty="0"/>
              <a:t>(CATE)</a:t>
            </a:r>
            <a:r>
              <a:rPr lang="zh-CN" altLang="en-US" sz="1800" dirty="0"/>
              <a:t> </a:t>
            </a:r>
            <a:endParaRPr sz="1800" dirty="0"/>
          </a:p>
        </p:txBody>
      </p:sp>
      <p:sp>
        <p:nvSpPr>
          <p:cNvPr id="12" name="Google Shape;114;p13">
            <a:extLst>
              <a:ext uri="{FF2B5EF4-FFF2-40B4-BE49-F238E27FC236}">
                <a16:creationId xmlns:a16="http://schemas.microsoft.com/office/drawing/2014/main" id="{E749A2EC-62B2-E895-7C8D-72DC245CA09F}"/>
              </a:ext>
            </a:extLst>
          </p:cNvPr>
          <p:cNvSpPr txBox="1"/>
          <p:nvPr/>
        </p:nvSpPr>
        <p:spPr>
          <a:xfrm rot="16200000">
            <a:off x="-658732" y="3436152"/>
            <a:ext cx="1892848" cy="422423"/>
          </a:xfrm>
          <a:prstGeom prst="rect">
            <a:avLst/>
          </a:prstGeom>
          <a:noFill/>
          <a:ln>
            <a:noFill/>
          </a:ln>
        </p:spPr>
        <p:txBody>
          <a:bodyPr spcFirstLastPara="1" wrap="square" lIns="91425" tIns="45700" rIns="91425" bIns="45700" anchor="t" anchorCtr="0">
            <a:normAutofit/>
          </a:bodyPr>
          <a:lstStyle/>
          <a:p>
            <a:pPr lvl="0" rtl="0">
              <a:spcBef>
                <a:spcPts val="0"/>
              </a:spcBef>
              <a:spcAft>
                <a:spcPts val="0"/>
              </a:spcAft>
            </a:pPr>
            <a:r>
              <a:rPr lang="en-US" altLang="zh-CN" sz="1800" dirty="0"/>
              <a:t>Treatment</a:t>
            </a:r>
            <a:r>
              <a:rPr lang="zh-CN" altLang="en-US" sz="1800" dirty="0"/>
              <a:t> </a:t>
            </a:r>
            <a:r>
              <a:rPr lang="en-US" altLang="zh-CN" sz="1800" dirty="0"/>
              <a:t>effect</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21" name="Google Shape;618;p65">
            <a:extLst>
              <a:ext uri="{FF2B5EF4-FFF2-40B4-BE49-F238E27FC236}">
                <a16:creationId xmlns:a16="http://schemas.microsoft.com/office/drawing/2014/main" id="{D9F4F08B-220B-F074-3028-3B46CD2D775C}"/>
              </a:ext>
            </a:extLst>
          </p:cNvPr>
          <p:cNvSpPr/>
          <p:nvPr/>
        </p:nvSpPr>
        <p:spPr>
          <a:xfrm>
            <a:off x="1180413" y="1242590"/>
            <a:ext cx="9549398" cy="5015335"/>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Microsoft Yahei"/>
              <a:ea typeface="Microsoft Yahei"/>
              <a:cs typeface="Microsoft Yahei"/>
              <a:sym typeface="Microsoft Yahei"/>
            </a:endParaRPr>
          </a:p>
        </p:txBody>
      </p:sp>
      <p:sp>
        <p:nvSpPr>
          <p:cNvPr id="146" name="Google Shape;146;p15"/>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Related</a:t>
            </a:r>
            <a:r>
              <a:rPr lang="zh-CN" altLang="en-US" dirty="0"/>
              <a:t> </a:t>
            </a:r>
            <a:r>
              <a:rPr lang="en-US" altLang="zh-CN" dirty="0"/>
              <a:t>Work</a:t>
            </a:r>
            <a:endParaRPr dirty="0"/>
          </a:p>
        </p:txBody>
      </p:sp>
      <p:sp>
        <p:nvSpPr>
          <p:cNvPr id="20" name="Google Shape;619;p65">
            <a:extLst>
              <a:ext uri="{FF2B5EF4-FFF2-40B4-BE49-F238E27FC236}">
                <a16:creationId xmlns:a16="http://schemas.microsoft.com/office/drawing/2014/main" id="{1423C502-2399-0398-EC1E-80EB22553007}"/>
              </a:ext>
            </a:extLst>
          </p:cNvPr>
          <p:cNvSpPr/>
          <p:nvPr/>
        </p:nvSpPr>
        <p:spPr>
          <a:xfrm>
            <a:off x="5064981" y="1032932"/>
            <a:ext cx="2184958" cy="419315"/>
          </a:xfrm>
          <a:prstGeom prst="rect">
            <a:avLst/>
          </a:prstGeom>
          <a:solidFill>
            <a:srgbClr val="536589"/>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US" altLang="zh-CN" sz="2000" dirty="0">
                <a:solidFill>
                  <a:schemeClr val="lt1"/>
                </a:solidFill>
              </a:rPr>
              <a:t>HTE</a:t>
            </a:r>
            <a:r>
              <a:rPr lang="zh-CN" altLang="en-US" sz="2000" dirty="0">
                <a:solidFill>
                  <a:schemeClr val="lt1"/>
                </a:solidFill>
              </a:rPr>
              <a:t> </a:t>
            </a:r>
            <a:r>
              <a:rPr lang="en-US" altLang="zh-CN" sz="2000" dirty="0">
                <a:solidFill>
                  <a:schemeClr val="lt1"/>
                </a:solidFill>
              </a:rPr>
              <a:t>estimation</a:t>
            </a:r>
            <a:endParaRPr sz="2000" dirty="0">
              <a:solidFill>
                <a:schemeClr val="lt1"/>
              </a:solidFill>
            </a:endParaRPr>
          </a:p>
        </p:txBody>
      </p:sp>
      <p:pic>
        <p:nvPicPr>
          <p:cNvPr id="22" name="Google Shape;621;p65">
            <a:extLst>
              <a:ext uri="{FF2B5EF4-FFF2-40B4-BE49-F238E27FC236}">
                <a16:creationId xmlns:a16="http://schemas.microsoft.com/office/drawing/2014/main" id="{FB256793-0A68-29F5-A510-C836A9C4941A}"/>
              </a:ext>
            </a:extLst>
          </p:cNvPr>
          <p:cNvPicPr preferRelativeResize="0"/>
          <p:nvPr/>
        </p:nvPicPr>
        <p:blipFill>
          <a:blip r:embed="rId3">
            <a:alphaModFix/>
          </a:blip>
          <a:stretch>
            <a:fillRect/>
          </a:stretch>
        </p:blipFill>
        <p:spPr>
          <a:xfrm>
            <a:off x="1802557" y="1396351"/>
            <a:ext cx="3262424" cy="2955207"/>
          </a:xfrm>
          <a:prstGeom prst="rect">
            <a:avLst/>
          </a:prstGeom>
          <a:noFill/>
          <a:ln>
            <a:noFill/>
          </a:ln>
        </p:spPr>
      </p:pic>
      <p:pic>
        <p:nvPicPr>
          <p:cNvPr id="23" name="Google Shape;623;p65">
            <a:extLst>
              <a:ext uri="{FF2B5EF4-FFF2-40B4-BE49-F238E27FC236}">
                <a16:creationId xmlns:a16="http://schemas.microsoft.com/office/drawing/2014/main" id="{3DE7A5CF-4F17-A25C-9BE8-4E89E768DCA4}"/>
              </a:ext>
            </a:extLst>
          </p:cNvPr>
          <p:cNvPicPr preferRelativeResize="0"/>
          <p:nvPr/>
        </p:nvPicPr>
        <p:blipFill>
          <a:blip r:embed="rId4">
            <a:alphaModFix/>
          </a:blip>
          <a:stretch>
            <a:fillRect/>
          </a:stretch>
        </p:blipFill>
        <p:spPr>
          <a:xfrm>
            <a:off x="5955112" y="2833073"/>
            <a:ext cx="4773332" cy="1356161"/>
          </a:xfrm>
          <a:prstGeom prst="rect">
            <a:avLst/>
          </a:prstGeom>
          <a:noFill/>
          <a:ln>
            <a:noFill/>
          </a:ln>
        </p:spPr>
      </p:pic>
      <p:sp>
        <p:nvSpPr>
          <p:cNvPr id="24" name="Google Shape;114;p13">
            <a:extLst>
              <a:ext uri="{FF2B5EF4-FFF2-40B4-BE49-F238E27FC236}">
                <a16:creationId xmlns:a16="http://schemas.microsoft.com/office/drawing/2014/main" id="{3AEDBF04-1753-F9CF-56D1-6E558CBAF4A9}"/>
              </a:ext>
            </a:extLst>
          </p:cNvPr>
          <p:cNvSpPr txBox="1"/>
          <p:nvPr/>
        </p:nvSpPr>
        <p:spPr>
          <a:xfrm>
            <a:off x="2230224" y="4716520"/>
            <a:ext cx="2561344" cy="388196"/>
          </a:xfrm>
          <a:prstGeom prst="rect">
            <a:avLst/>
          </a:prstGeom>
          <a:noFill/>
          <a:ln>
            <a:noFill/>
          </a:ln>
        </p:spPr>
        <p:txBody>
          <a:bodyPr spcFirstLastPara="1" wrap="square" lIns="91425" tIns="45700" rIns="91425" bIns="45700" anchor="t" anchorCtr="0">
            <a:normAutofit lnSpcReduction="10000"/>
          </a:bodyPr>
          <a:lstStyle/>
          <a:p>
            <a:pPr lvl="0" algn="ctr" rtl="0">
              <a:spcBef>
                <a:spcPts val="0"/>
              </a:spcBef>
              <a:spcAft>
                <a:spcPts val="0"/>
              </a:spcAft>
            </a:pPr>
            <a:r>
              <a:rPr lang="en-US" altLang="zh-CN" sz="2000" dirty="0"/>
              <a:t>Tree-based</a:t>
            </a:r>
            <a:r>
              <a:rPr lang="zh-CN" altLang="en-US" sz="2000" dirty="0"/>
              <a:t> </a:t>
            </a:r>
            <a:r>
              <a:rPr lang="en-US" altLang="zh-CN" sz="2000" dirty="0"/>
              <a:t>methods</a:t>
            </a:r>
          </a:p>
        </p:txBody>
      </p:sp>
      <p:sp>
        <p:nvSpPr>
          <p:cNvPr id="25" name="Google Shape;114;p13">
            <a:extLst>
              <a:ext uri="{FF2B5EF4-FFF2-40B4-BE49-F238E27FC236}">
                <a16:creationId xmlns:a16="http://schemas.microsoft.com/office/drawing/2014/main" id="{EE005770-2755-077B-F5AA-284386461003}"/>
              </a:ext>
            </a:extLst>
          </p:cNvPr>
          <p:cNvSpPr txBox="1"/>
          <p:nvPr/>
        </p:nvSpPr>
        <p:spPr>
          <a:xfrm>
            <a:off x="6469977" y="4656501"/>
            <a:ext cx="3900274" cy="560931"/>
          </a:xfrm>
          <a:prstGeom prst="rect">
            <a:avLst/>
          </a:prstGeom>
          <a:noFill/>
          <a:ln>
            <a:noFill/>
          </a:ln>
        </p:spPr>
        <p:txBody>
          <a:bodyPr spcFirstLastPara="1" wrap="square" lIns="91425" tIns="45700" rIns="91425" bIns="45700" anchor="t" anchorCtr="0">
            <a:noAutofit/>
          </a:bodyPr>
          <a:lstStyle/>
          <a:p>
            <a:pPr lvl="0" algn="ctr" rtl="0">
              <a:spcBef>
                <a:spcPts val="0"/>
              </a:spcBef>
              <a:spcAft>
                <a:spcPts val="0"/>
              </a:spcAft>
            </a:pPr>
            <a:r>
              <a:rPr lang="en-US" altLang="zh-CN" sz="2000" dirty="0"/>
              <a:t>Neural</a:t>
            </a:r>
            <a:r>
              <a:rPr lang="zh-CN" altLang="en-US" sz="2000" dirty="0"/>
              <a:t> </a:t>
            </a:r>
            <a:r>
              <a:rPr lang="en-US" altLang="zh-CN" sz="2000" dirty="0"/>
              <a:t>network-based</a:t>
            </a:r>
            <a:r>
              <a:rPr lang="zh-CN" altLang="en-US" sz="2000" dirty="0"/>
              <a:t> </a:t>
            </a:r>
            <a:r>
              <a:rPr lang="en-US" altLang="zh-CN" sz="2000" dirty="0"/>
              <a:t>methods</a:t>
            </a:r>
          </a:p>
        </p:txBody>
      </p:sp>
      <p:sp>
        <p:nvSpPr>
          <p:cNvPr id="26" name="Google Shape;114;p13">
            <a:extLst>
              <a:ext uri="{FF2B5EF4-FFF2-40B4-BE49-F238E27FC236}">
                <a16:creationId xmlns:a16="http://schemas.microsoft.com/office/drawing/2014/main" id="{1A17F10F-A688-BC9A-476E-BD2397FFB86E}"/>
              </a:ext>
            </a:extLst>
          </p:cNvPr>
          <p:cNvSpPr txBox="1"/>
          <p:nvPr/>
        </p:nvSpPr>
        <p:spPr>
          <a:xfrm>
            <a:off x="1358153" y="5270557"/>
            <a:ext cx="4596959" cy="830206"/>
          </a:xfrm>
          <a:prstGeom prst="rect">
            <a:avLst/>
          </a:prstGeom>
          <a:noFill/>
          <a:ln>
            <a:noFill/>
          </a:ln>
        </p:spPr>
        <p:txBody>
          <a:bodyPr spcFirstLastPara="1" wrap="square" lIns="91425" tIns="45700" rIns="91425" bIns="45700" anchor="t" anchorCtr="0">
            <a:noAutofit/>
          </a:bodyPr>
          <a:lstStyle/>
          <a:p>
            <a:pPr lvl="0" rtl="0">
              <a:spcBef>
                <a:spcPts val="0"/>
              </a:spcBef>
              <a:spcAft>
                <a:spcPts val="0"/>
              </a:spcAft>
            </a:pPr>
            <a:r>
              <a:rPr lang="en-US" altLang="zh-CN" sz="2000" dirty="0">
                <a:solidFill>
                  <a:schemeClr val="accent2"/>
                </a:solidFill>
              </a:rPr>
              <a:t>Interpretable</a:t>
            </a:r>
            <a:r>
              <a:rPr lang="zh-CN" altLang="en-US" sz="2000" dirty="0">
                <a:solidFill>
                  <a:schemeClr val="accent2"/>
                </a:solidFill>
              </a:rPr>
              <a:t> </a:t>
            </a:r>
            <a:r>
              <a:rPr lang="en-US" altLang="zh-CN" sz="2000" dirty="0">
                <a:solidFill>
                  <a:schemeClr val="accent2"/>
                </a:solidFill>
              </a:rPr>
              <a:t>but</a:t>
            </a:r>
            <a:r>
              <a:rPr lang="zh-CN" altLang="en-US" sz="2000" dirty="0">
                <a:solidFill>
                  <a:schemeClr val="accent2"/>
                </a:solidFill>
              </a:rPr>
              <a:t> </a:t>
            </a:r>
            <a:r>
              <a:rPr lang="en-US" altLang="zh-CN" sz="2000" dirty="0">
                <a:solidFill>
                  <a:schemeClr val="accent2"/>
                </a:solidFill>
              </a:rPr>
              <a:t>limited</a:t>
            </a:r>
            <a:r>
              <a:rPr lang="zh-CN" altLang="en-US" sz="2000" dirty="0">
                <a:solidFill>
                  <a:schemeClr val="accent2"/>
                </a:solidFill>
              </a:rPr>
              <a:t> </a:t>
            </a:r>
            <a:r>
              <a:rPr lang="en-US" altLang="zh-CN" sz="2000" dirty="0">
                <a:solidFill>
                  <a:schemeClr val="accent2"/>
                </a:solidFill>
              </a:rPr>
              <a:t>performance,</a:t>
            </a:r>
            <a:r>
              <a:rPr lang="zh-CN" altLang="en-US" sz="2000" dirty="0">
                <a:solidFill>
                  <a:schemeClr val="accent2"/>
                </a:solidFill>
              </a:rPr>
              <a:t> </a:t>
            </a:r>
            <a:r>
              <a:rPr lang="en-US" altLang="zh-CN" sz="2000" dirty="0">
                <a:solidFill>
                  <a:schemeClr val="accent2"/>
                </a:solidFill>
              </a:rPr>
              <a:t>with</a:t>
            </a:r>
            <a:r>
              <a:rPr lang="zh-CN" altLang="en-US" sz="2000" dirty="0">
                <a:solidFill>
                  <a:schemeClr val="accent2"/>
                </a:solidFill>
              </a:rPr>
              <a:t> </a:t>
            </a:r>
            <a:r>
              <a:rPr lang="en-US" altLang="zh-CN" sz="2000" dirty="0">
                <a:solidFill>
                  <a:schemeClr val="accent2"/>
                </a:solidFill>
              </a:rPr>
              <a:t>subgroups</a:t>
            </a:r>
            <a:r>
              <a:rPr lang="zh-CN" altLang="en-US" sz="2000" dirty="0">
                <a:solidFill>
                  <a:schemeClr val="accent2"/>
                </a:solidFill>
              </a:rPr>
              <a:t> </a:t>
            </a:r>
            <a:r>
              <a:rPr lang="en-US" altLang="zh-CN" sz="2000" dirty="0">
                <a:solidFill>
                  <a:schemeClr val="accent2"/>
                </a:solidFill>
              </a:rPr>
              <a:t>of</a:t>
            </a:r>
            <a:r>
              <a:rPr lang="zh-CN" altLang="en-US" sz="2000" dirty="0">
                <a:solidFill>
                  <a:schemeClr val="accent2"/>
                </a:solidFill>
              </a:rPr>
              <a:t> </a:t>
            </a:r>
            <a:r>
              <a:rPr lang="en-US" altLang="zh-CN" sz="2000" dirty="0">
                <a:solidFill>
                  <a:schemeClr val="accent2"/>
                </a:solidFill>
              </a:rPr>
              <a:t>varying</a:t>
            </a:r>
            <a:r>
              <a:rPr lang="zh-CN" altLang="en-US" sz="2000" dirty="0">
                <a:solidFill>
                  <a:schemeClr val="accent2"/>
                </a:solidFill>
              </a:rPr>
              <a:t> </a:t>
            </a:r>
            <a:r>
              <a:rPr lang="en-US" altLang="zh-CN" sz="2000" dirty="0">
                <a:solidFill>
                  <a:schemeClr val="accent2"/>
                </a:solidFill>
              </a:rPr>
              <a:t>effects</a:t>
            </a:r>
            <a:endParaRPr sz="2000" dirty="0">
              <a:solidFill>
                <a:schemeClr val="accent2"/>
              </a:solidFill>
            </a:endParaRPr>
          </a:p>
        </p:txBody>
      </p:sp>
      <p:sp>
        <p:nvSpPr>
          <p:cNvPr id="27" name="Google Shape;114;p13">
            <a:extLst>
              <a:ext uri="{FF2B5EF4-FFF2-40B4-BE49-F238E27FC236}">
                <a16:creationId xmlns:a16="http://schemas.microsoft.com/office/drawing/2014/main" id="{31CECA7E-3271-5E11-E3AB-689E01CCF4EA}"/>
              </a:ext>
            </a:extLst>
          </p:cNvPr>
          <p:cNvSpPr txBox="1"/>
          <p:nvPr/>
        </p:nvSpPr>
        <p:spPr>
          <a:xfrm>
            <a:off x="6376791" y="5295472"/>
            <a:ext cx="4194222" cy="687332"/>
          </a:xfrm>
          <a:prstGeom prst="rect">
            <a:avLst/>
          </a:prstGeom>
          <a:noFill/>
          <a:ln>
            <a:noFill/>
          </a:ln>
        </p:spPr>
        <p:txBody>
          <a:bodyPr spcFirstLastPara="1" wrap="square" lIns="91425" tIns="45700" rIns="91425" bIns="45700" anchor="t" anchorCtr="0">
            <a:noAutofit/>
          </a:bodyPr>
          <a:lstStyle/>
          <a:p>
            <a:pPr lvl="0" rtl="0">
              <a:spcBef>
                <a:spcPts val="0"/>
              </a:spcBef>
              <a:spcAft>
                <a:spcPts val="0"/>
              </a:spcAft>
            </a:pPr>
            <a:r>
              <a:rPr lang="en-CN" altLang="zh-CN" sz="2000" dirty="0">
                <a:solidFill>
                  <a:schemeClr val="accent2"/>
                </a:solidFill>
              </a:rPr>
              <a:t>Accurate</a:t>
            </a:r>
            <a:r>
              <a:rPr lang="zh-CN" altLang="en-US" sz="2000" dirty="0">
                <a:solidFill>
                  <a:schemeClr val="accent2"/>
                </a:solidFill>
              </a:rPr>
              <a:t> </a:t>
            </a:r>
            <a:r>
              <a:rPr lang="en-US" altLang="zh-CN" sz="2000" dirty="0">
                <a:solidFill>
                  <a:schemeClr val="accent2"/>
                </a:solidFill>
              </a:rPr>
              <a:t>but</a:t>
            </a:r>
            <a:r>
              <a:rPr lang="zh-CN" altLang="en-US" sz="2000" dirty="0">
                <a:solidFill>
                  <a:schemeClr val="accent2"/>
                </a:solidFill>
              </a:rPr>
              <a:t> </a:t>
            </a:r>
            <a:r>
              <a:rPr lang="en-US" altLang="zh-CN" sz="2000" dirty="0">
                <a:solidFill>
                  <a:schemeClr val="accent2"/>
                </a:solidFill>
              </a:rPr>
              <a:t>lacks</a:t>
            </a:r>
            <a:r>
              <a:rPr lang="zh-CN" altLang="en-US" sz="2000" dirty="0">
                <a:solidFill>
                  <a:schemeClr val="accent2"/>
                </a:solidFill>
              </a:rPr>
              <a:t> </a:t>
            </a:r>
            <a:r>
              <a:rPr lang="en-US" altLang="zh-CN" sz="2000" dirty="0">
                <a:solidFill>
                  <a:schemeClr val="accent2"/>
                </a:solidFill>
              </a:rPr>
              <a:t>interpretability,</a:t>
            </a:r>
            <a:r>
              <a:rPr lang="zh-CN" altLang="en-US" sz="2000" dirty="0">
                <a:solidFill>
                  <a:schemeClr val="accent2"/>
                </a:solidFill>
              </a:rPr>
              <a:t> </a:t>
            </a:r>
            <a:r>
              <a:rPr lang="en-US" altLang="zh-CN" sz="2000" dirty="0">
                <a:solidFill>
                  <a:schemeClr val="accent2"/>
                </a:solidFill>
              </a:rPr>
              <a:t>no explicit description of subgroups</a:t>
            </a:r>
            <a:endParaRPr sz="2000" dirty="0">
              <a:solidFill>
                <a:schemeClr val="accent2"/>
              </a:solidFill>
            </a:endParaRPr>
          </a:p>
        </p:txBody>
      </p:sp>
      <p:sp>
        <p:nvSpPr>
          <p:cNvPr id="29" name="Google Shape;114;p13">
            <a:extLst>
              <a:ext uri="{FF2B5EF4-FFF2-40B4-BE49-F238E27FC236}">
                <a16:creationId xmlns:a16="http://schemas.microsoft.com/office/drawing/2014/main" id="{BFF37106-D764-2EEC-B722-DA349EF44BFF}"/>
              </a:ext>
            </a:extLst>
          </p:cNvPr>
          <p:cNvSpPr txBox="1"/>
          <p:nvPr/>
        </p:nvSpPr>
        <p:spPr>
          <a:xfrm>
            <a:off x="2153097" y="4298004"/>
            <a:ext cx="2561344" cy="368299"/>
          </a:xfrm>
          <a:prstGeom prst="rect">
            <a:avLst/>
          </a:prstGeom>
          <a:noFill/>
          <a:ln>
            <a:noFill/>
          </a:ln>
        </p:spPr>
        <p:txBody>
          <a:bodyPr spcFirstLastPara="1" wrap="square" lIns="91425" tIns="45700" rIns="91425" bIns="45700" anchor="t" anchorCtr="0">
            <a:normAutofit/>
          </a:bodyPr>
          <a:lstStyle/>
          <a:p>
            <a:pPr lvl="0" algn="ctr" rtl="0">
              <a:spcBef>
                <a:spcPts val="0"/>
              </a:spcBef>
              <a:spcAft>
                <a:spcPts val="0"/>
              </a:spcAft>
            </a:pPr>
            <a:r>
              <a:rPr lang="en-US" altLang="zh-CN" dirty="0"/>
              <a:t>[</a:t>
            </a:r>
            <a:r>
              <a:rPr lang="en-US" altLang="zh-CN" dirty="0" err="1"/>
              <a:t>Athey</a:t>
            </a:r>
            <a:r>
              <a:rPr lang="zh-CN" altLang="en-US" dirty="0"/>
              <a:t> </a:t>
            </a:r>
            <a:r>
              <a:rPr lang="en-US" altLang="zh-CN" dirty="0"/>
              <a:t>et</a:t>
            </a:r>
            <a:r>
              <a:rPr lang="zh-CN" altLang="en-US" dirty="0"/>
              <a:t> </a:t>
            </a:r>
            <a:r>
              <a:rPr lang="en-US" altLang="zh-CN" dirty="0"/>
              <a:t>al.</a:t>
            </a:r>
            <a:r>
              <a:rPr lang="zh-CN" altLang="en-US" dirty="0"/>
              <a:t> </a:t>
            </a:r>
            <a:r>
              <a:rPr lang="en-US" altLang="zh-CN" dirty="0"/>
              <a:t>2016]</a:t>
            </a:r>
            <a:endParaRPr dirty="0"/>
          </a:p>
        </p:txBody>
      </p:sp>
      <p:sp>
        <p:nvSpPr>
          <p:cNvPr id="30" name="Google Shape;114;p13">
            <a:extLst>
              <a:ext uri="{FF2B5EF4-FFF2-40B4-BE49-F238E27FC236}">
                <a16:creationId xmlns:a16="http://schemas.microsoft.com/office/drawing/2014/main" id="{640069B9-E149-5A14-A44D-89F8315FAF8E}"/>
              </a:ext>
            </a:extLst>
          </p:cNvPr>
          <p:cNvSpPr txBox="1"/>
          <p:nvPr/>
        </p:nvSpPr>
        <p:spPr>
          <a:xfrm>
            <a:off x="7664424" y="4268706"/>
            <a:ext cx="1511381" cy="361447"/>
          </a:xfrm>
          <a:prstGeom prst="rect">
            <a:avLst/>
          </a:prstGeom>
          <a:noFill/>
          <a:ln>
            <a:noFill/>
          </a:ln>
        </p:spPr>
        <p:txBody>
          <a:bodyPr spcFirstLastPara="1" wrap="square" lIns="91425" tIns="45700" rIns="91425" bIns="45700" anchor="t" anchorCtr="0">
            <a:noAutofit/>
          </a:bodyPr>
          <a:lstStyle/>
          <a:p>
            <a:pPr lvl="0" algn="ctr" rtl="0">
              <a:spcBef>
                <a:spcPts val="0"/>
              </a:spcBef>
              <a:spcAft>
                <a:spcPts val="0"/>
              </a:spcAft>
            </a:pPr>
            <a:r>
              <a:rPr lang="en-US" altLang="zh-CN" dirty="0"/>
              <a:t>[Zhu</a:t>
            </a:r>
            <a:r>
              <a:rPr lang="zh-CN" altLang="en-US" dirty="0"/>
              <a:t> </a:t>
            </a:r>
            <a:r>
              <a:rPr lang="en-US" altLang="zh-CN" dirty="0"/>
              <a:t>et</a:t>
            </a:r>
            <a:r>
              <a:rPr lang="zh-CN" altLang="en-US" dirty="0"/>
              <a:t> </a:t>
            </a:r>
            <a:r>
              <a:rPr lang="en-US" altLang="zh-CN" dirty="0"/>
              <a:t>al.</a:t>
            </a:r>
            <a:r>
              <a:rPr lang="zh-CN" altLang="en-US" dirty="0"/>
              <a:t> </a:t>
            </a:r>
            <a:r>
              <a:rPr lang="en-US" altLang="zh-CN" dirty="0"/>
              <a:t>2024]</a:t>
            </a:r>
            <a:r>
              <a:rPr lang="zh-CN" altLang="en-US" dirty="0"/>
              <a:t>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4" name="Google Shape;618;p65">
            <a:extLst>
              <a:ext uri="{FF2B5EF4-FFF2-40B4-BE49-F238E27FC236}">
                <a16:creationId xmlns:a16="http://schemas.microsoft.com/office/drawing/2014/main" id="{94FE276D-5839-6352-8127-FBD66E466201}"/>
              </a:ext>
            </a:extLst>
          </p:cNvPr>
          <p:cNvSpPr/>
          <p:nvPr/>
        </p:nvSpPr>
        <p:spPr>
          <a:xfrm>
            <a:off x="6220570" y="1242590"/>
            <a:ext cx="4791017" cy="4740165"/>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Microsoft Yahei"/>
              <a:ea typeface="Microsoft Yahei"/>
              <a:cs typeface="Microsoft Yahei"/>
              <a:sym typeface="Microsoft Yahei"/>
            </a:endParaRPr>
          </a:p>
        </p:txBody>
      </p:sp>
      <p:sp>
        <p:nvSpPr>
          <p:cNvPr id="21" name="Google Shape;618;p65">
            <a:extLst>
              <a:ext uri="{FF2B5EF4-FFF2-40B4-BE49-F238E27FC236}">
                <a16:creationId xmlns:a16="http://schemas.microsoft.com/office/drawing/2014/main" id="{D9F4F08B-220B-F074-3028-3B46CD2D775C}"/>
              </a:ext>
            </a:extLst>
          </p:cNvPr>
          <p:cNvSpPr/>
          <p:nvPr/>
        </p:nvSpPr>
        <p:spPr>
          <a:xfrm>
            <a:off x="450851" y="1242590"/>
            <a:ext cx="5520580" cy="4740165"/>
          </a:xfrm>
          <a:prstGeom prst="roundRect">
            <a:avLst>
              <a:gd name="adj" fmla="val 0"/>
            </a:avLst>
          </a:prstGeom>
          <a:noFill/>
          <a:ln w="9525" cap="flat" cmpd="sng">
            <a:solidFill>
              <a:schemeClr val="accent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FFFFFF"/>
              </a:solidFill>
              <a:latin typeface="Microsoft Yahei"/>
              <a:ea typeface="Microsoft Yahei"/>
              <a:cs typeface="Microsoft Yahei"/>
              <a:sym typeface="Microsoft Yahei"/>
            </a:endParaRPr>
          </a:p>
        </p:txBody>
      </p:sp>
      <p:sp>
        <p:nvSpPr>
          <p:cNvPr id="146" name="Google Shape;146;p15"/>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Related</a:t>
            </a:r>
            <a:r>
              <a:rPr lang="zh-CN" altLang="en-US" dirty="0"/>
              <a:t> </a:t>
            </a:r>
            <a:r>
              <a:rPr lang="en-US" altLang="zh-CN" dirty="0"/>
              <a:t>Work</a:t>
            </a:r>
            <a:endParaRPr dirty="0"/>
          </a:p>
        </p:txBody>
      </p:sp>
      <p:sp>
        <p:nvSpPr>
          <p:cNvPr id="20" name="Google Shape;619;p65">
            <a:extLst>
              <a:ext uri="{FF2B5EF4-FFF2-40B4-BE49-F238E27FC236}">
                <a16:creationId xmlns:a16="http://schemas.microsoft.com/office/drawing/2014/main" id="{1423C502-2399-0398-EC1E-80EB22553007}"/>
              </a:ext>
            </a:extLst>
          </p:cNvPr>
          <p:cNvSpPr/>
          <p:nvPr/>
        </p:nvSpPr>
        <p:spPr>
          <a:xfrm>
            <a:off x="2258932" y="1039353"/>
            <a:ext cx="1757238" cy="419531"/>
          </a:xfrm>
          <a:prstGeom prst="rect">
            <a:avLst/>
          </a:prstGeom>
          <a:solidFill>
            <a:srgbClr val="536589"/>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US" altLang="zh-CN" sz="2000" dirty="0">
                <a:solidFill>
                  <a:schemeClr val="lt1"/>
                </a:solidFill>
              </a:rPr>
              <a:t>Rule</a:t>
            </a:r>
            <a:r>
              <a:rPr lang="zh-CN" altLang="en-US" sz="2000" dirty="0">
                <a:solidFill>
                  <a:schemeClr val="lt1"/>
                </a:solidFill>
              </a:rPr>
              <a:t> </a:t>
            </a:r>
            <a:r>
              <a:rPr lang="en-US" altLang="zh-CN" sz="2000" dirty="0">
                <a:solidFill>
                  <a:schemeClr val="lt1"/>
                </a:solidFill>
              </a:rPr>
              <a:t>learning</a:t>
            </a:r>
            <a:endParaRPr sz="2000" dirty="0">
              <a:solidFill>
                <a:schemeClr val="lt1"/>
              </a:solidFill>
            </a:endParaRPr>
          </a:p>
        </p:txBody>
      </p:sp>
      <p:sp>
        <p:nvSpPr>
          <p:cNvPr id="24" name="Google Shape;114;p13">
            <a:extLst>
              <a:ext uri="{FF2B5EF4-FFF2-40B4-BE49-F238E27FC236}">
                <a16:creationId xmlns:a16="http://schemas.microsoft.com/office/drawing/2014/main" id="{3AEDBF04-1753-F9CF-56D1-6E558CBAF4A9}"/>
              </a:ext>
            </a:extLst>
          </p:cNvPr>
          <p:cNvSpPr txBox="1"/>
          <p:nvPr/>
        </p:nvSpPr>
        <p:spPr>
          <a:xfrm>
            <a:off x="948361" y="5040462"/>
            <a:ext cx="4750534" cy="778185"/>
          </a:xfrm>
          <a:prstGeom prst="rect">
            <a:avLst/>
          </a:prstGeom>
          <a:noFill/>
          <a:ln>
            <a:noFill/>
          </a:ln>
        </p:spPr>
        <p:txBody>
          <a:bodyPr spcFirstLastPara="1" wrap="square" lIns="91425" tIns="45700" rIns="91425" bIns="45700" anchor="t" anchorCtr="0">
            <a:normAutofit/>
          </a:bodyPr>
          <a:lstStyle/>
          <a:p>
            <a:pPr lvl="0" algn="ctr" rtl="0">
              <a:spcBef>
                <a:spcPts val="0"/>
              </a:spcBef>
              <a:spcAft>
                <a:spcPts val="0"/>
              </a:spcAft>
            </a:pPr>
            <a:r>
              <a:rPr lang="en-US" altLang="zh-CN" sz="2000" dirty="0"/>
              <a:t>Two-stage paradigm:</a:t>
            </a:r>
            <a:r>
              <a:rPr lang="zh-CN" altLang="en-US" sz="2000" dirty="0"/>
              <a:t> </a:t>
            </a:r>
            <a:r>
              <a:rPr lang="en-US" altLang="zh-CN" sz="2000" dirty="0"/>
              <a:t>Rule</a:t>
            </a:r>
            <a:r>
              <a:rPr lang="zh-CN" altLang="en-US" sz="2000" dirty="0"/>
              <a:t> </a:t>
            </a:r>
            <a:r>
              <a:rPr lang="en-US" altLang="zh-CN" sz="2000" dirty="0"/>
              <a:t>pre-mining</a:t>
            </a:r>
            <a:r>
              <a:rPr lang="zh-CN" altLang="en-US" sz="2000" dirty="0"/>
              <a:t> </a:t>
            </a:r>
            <a:r>
              <a:rPr lang="en-US" altLang="zh-CN" sz="2000" dirty="0"/>
              <a:t>and</a:t>
            </a:r>
            <a:r>
              <a:rPr lang="zh-CN" altLang="en-US" sz="2000" dirty="0"/>
              <a:t> </a:t>
            </a:r>
            <a:r>
              <a:rPr lang="en-US" altLang="zh-CN" sz="2000" dirty="0"/>
              <a:t>selection</a:t>
            </a:r>
          </a:p>
        </p:txBody>
      </p:sp>
      <p:sp>
        <p:nvSpPr>
          <p:cNvPr id="3" name="Google Shape;619;p65">
            <a:extLst>
              <a:ext uri="{FF2B5EF4-FFF2-40B4-BE49-F238E27FC236}">
                <a16:creationId xmlns:a16="http://schemas.microsoft.com/office/drawing/2014/main" id="{55E423D4-FC1E-C015-C4E2-EA931AB90D5C}"/>
              </a:ext>
            </a:extLst>
          </p:cNvPr>
          <p:cNvSpPr/>
          <p:nvPr/>
        </p:nvSpPr>
        <p:spPr>
          <a:xfrm>
            <a:off x="7412820" y="1036802"/>
            <a:ext cx="2406516" cy="422082"/>
          </a:xfrm>
          <a:prstGeom prst="rect">
            <a:avLst/>
          </a:prstGeom>
          <a:solidFill>
            <a:srgbClr val="536589"/>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US" altLang="zh-CN" sz="2000" dirty="0">
                <a:solidFill>
                  <a:schemeClr val="lt1"/>
                </a:solidFill>
              </a:rPr>
              <a:t>Subgroup</a:t>
            </a:r>
            <a:r>
              <a:rPr lang="zh-CN" altLang="en-US" sz="2000" dirty="0">
                <a:solidFill>
                  <a:schemeClr val="lt1"/>
                </a:solidFill>
              </a:rPr>
              <a:t> </a:t>
            </a:r>
            <a:r>
              <a:rPr lang="en-US" altLang="zh-CN" sz="2000" dirty="0">
                <a:solidFill>
                  <a:schemeClr val="lt1"/>
                </a:solidFill>
              </a:rPr>
              <a:t>discovery</a:t>
            </a:r>
            <a:endParaRPr sz="2000" dirty="0">
              <a:solidFill>
                <a:schemeClr val="lt1"/>
              </a:solidFill>
            </a:endParaRPr>
          </a:p>
        </p:txBody>
      </p:sp>
      <p:sp>
        <p:nvSpPr>
          <p:cNvPr id="5" name="Google Shape;114;p13">
            <a:extLst>
              <a:ext uri="{FF2B5EF4-FFF2-40B4-BE49-F238E27FC236}">
                <a16:creationId xmlns:a16="http://schemas.microsoft.com/office/drawing/2014/main" id="{08353004-B566-3424-5F11-42CA82F8630A}"/>
              </a:ext>
            </a:extLst>
          </p:cNvPr>
          <p:cNvSpPr txBox="1"/>
          <p:nvPr/>
        </p:nvSpPr>
        <p:spPr>
          <a:xfrm>
            <a:off x="6317211" y="5100854"/>
            <a:ext cx="4694376" cy="514556"/>
          </a:xfrm>
          <a:prstGeom prst="rect">
            <a:avLst/>
          </a:prstGeom>
          <a:noFill/>
          <a:ln>
            <a:noFill/>
          </a:ln>
        </p:spPr>
        <p:txBody>
          <a:bodyPr spcFirstLastPara="1" wrap="square" lIns="91425" tIns="45700" rIns="91425" bIns="45700" anchor="t" anchorCtr="0">
            <a:normAutofit/>
          </a:bodyPr>
          <a:lstStyle/>
          <a:p>
            <a:pPr lvl="0" algn="ctr" rtl="0">
              <a:spcBef>
                <a:spcPts val="0"/>
              </a:spcBef>
              <a:spcAft>
                <a:spcPts val="0"/>
              </a:spcAft>
            </a:pPr>
            <a:r>
              <a:rPr lang="en-US" altLang="zh-CN" sz="2000" dirty="0"/>
              <a:t>Exhaustive</a:t>
            </a:r>
            <a:r>
              <a:rPr lang="zh-CN" altLang="en-US" sz="2000" dirty="0"/>
              <a:t> </a:t>
            </a:r>
            <a:r>
              <a:rPr lang="en-US" altLang="zh-CN" sz="2000" dirty="0"/>
              <a:t>and</a:t>
            </a:r>
            <a:r>
              <a:rPr lang="zh-CN" altLang="en-US" sz="2000" dirty="0"/>
              <a:t> </a:t>
            </a:r>
            <a:r>
              <a:rPr lang="en-US" altLang="zh-CN" sz="2000" dirty="0"/>
              <a:t>heuristic</a:t>
            </a:r>
            <a:r>
              <a:rPr lang="zh-CN" altLang="en-US" sz="2000" dirty="0"/>
              <a:t> </a:t>
            </a:r>
            <a:r>
              <a:rPr lang="en-US" altLang="zh-CN" sz="2000" dirty="0"/>
              <a:t>search</a:t>
            </a:r>
          </a:p>
        </p:txBody>
      </p:sp>
      <p:sp>
        <p:nvSpPr>
          <p:cNvPr id="8" name="Google Shape;114;p13">
            <a:extLst>
              <a:ext uri="{FF2B5EF4-FFF2-40B4-BE49-F238E27FC236}">
                <a16:creationId xmlns:a16="http://schemas.microsoft.com/office/drawing/2014/main" id="{169D2149-687F-188B-8643-E45242786945}"/>
              </a:ext>
            </a:extLst>
          </p:cNvPr>
          <p:cNvSpPr txBox="1"/>
          <p:nvPr/>
        </p:nvSpPr>
        <p:spPr>
          <a:xfrm>
            <a:off x="1815353" y="6102013"/>
            <a:ext cx="7733492" cy="388195"/>
          </a:xfrm>
          <a:prstGeom prst="rect">
            <a:avLst/>
          </a:prstGeom>
          <a:noFill/>
          <a:ln>
            <a:noFill/>
          </a:ln>
        </p:spPr>
        <p:txBody>
          <a:bodyPr spcFirstLastPara="1" wrap="square" lIns="91425" tIns="45700" rIns="91425" bIns="45700" anchor="t" anchorCtr="0">
            <a:noAutofit/>
          </a:bodyPr>
          <a:lstStyle/>
          <a:p>
            <a:pPr lvl="0" rtl="0">
              <a:spcBef>
                <a:spcPts val="0"/>
              </a:spcBef>
              <a:spcAft>
                <a:spcPts val="0"/>
              </a:spcAft>
            </a:pPr>
            <a:r>
              <a:rPr lang="en-US" altLang="zh-CN" sz="2000" dirty="0">
                <a:solidFill>
                  <a:schemeClr val="accent2"/>
                </a:solidFill>
              </a:rPr>
              <a:t>Interpretable</a:t>
            </a:r>
            <a:r>
              <a:rPr lang="zh-CN" altLang="en-US" sz="2000" dirty="0">
                <a:solidFill>
                  <a:schemeClr val="accent2"/>
                </a:solidFill>
              </a:rPr>
              <a:t> </a:t>
            </a:r>
            <a:r>
              <a:rPr lang="en-US" altLang="zh-CN" sz="2000" dirty="0">
                <a:solidFill>
                  <a:schemeClr val="accent2"/>
                </a:solidFill>
              </a:rPr>
              <a:t>but</a:t>
            </a:r>
            <a:r>
              <a:rPr lang="zh-CN" altLang="en-US" sz="2000" dirty="0">
                <a:solidFill>
                  <a:schemeClr val="accent2"/>
                </a:solidFill>
              </a:rPr>
              <a:t> </a:t>
            </a:r>
            <a:r>
              <a:rPr lang="en-US" altLang="zh-CN" sz="2000" dirty="0">
                <a:solidFill>
                  <a:schemeClr val="accent2"/>
                </a:solidFill>
              </a:rPr>
              <a:t>mostly focus on correlation rather than causation</a:t>
            </a:r>
            <a:endParaRPr sz="2000" dirty="0">
              <a:solidFill>
                <a:schemeClr val="accent2"/>
              </a:solidFill>
            </a:endParaRPr>
          </a:p>
        </p:txBody>
      </p:sp>
      <p:pic>
        <p:nvPicPr>
          <p:cNvPr id="9" name="Google Shape;638;p66">
            <a:extLst>
              <a:ext uri="{FF2B5EF4-FFF2-40B4-BE49-F238E27FC236}">
                <a16:creationId xmlns:a16="http://schemas.microsoft.com/office/drawing/2014/main" id="{4BDB696D-06D4-6667-6E3B-7E6F508E60D5}"/>
              </a:ext>
            </a:extLst>
          </p:cNvPr>
          <p:cNvPicPr preferRelativeResize="0"/>
          <p:nvPr/>
        </p:nvPicPr>
        <p:blipFill rotWithShape="1">
          <a:blip r:embed="rId3">
            <a:alphaModFix/>
          </a:blip>
          <a:srcRect l="50405"/>
          <a:stretch/>
        </p:blipFill>
        <p:spPr>
          <a:xfrm>
            <a:off x="7828873" y="1490106"/>
            <a:ext cx="1315127" cy="1038246"/>
          </a:xfrm>
          <a:prstGeom prst="rect">
            <a:avLst/>
          </a:prstGeom>
          <a:noFill/>
          <a:ln>
            <a:noFill/>
          </a:ln>
        </p:spPr>
      </p:pic>
      <p:pic>
        <p:nvPicPr>
          <p:cNvPr id="10" name="Picture 9">
            <a:extLst>
              <a:ext uri="{FF2B5EF4-FFF2-40B4-BE49-F238E27FC236}">
                <a16:creationId xmlns:a16="http://schemas.microsoft.com/office/drawing/2014/main" id="{B06BD7BF-0130-CD3F-A48E-C7053F571B2E}"/>
              </a:ext>
            </a:extLst>
          </p:cNvPr>
          <p:cNvPicPr>
            <a:picLocks noChangeAspect="1"/>
          </p:cNvPicPr>
          <p:nvPr/>
        </p:nvPicPr>
        <p:blipFill>
          <a:blip r:embed="rId4"/>
          <a:stretch>
            <a:fillRect/>
          </a:stretch>
        </p:blipFill>
        <p:spPr>
          <a:xfrm>
            <a:off x="554582" y="2185519"/>
            <a:ext cx="1899371" cy="1017520"/>
          </a:xfrm>
          <a:prstGeom prst="rect">
            <a:avLst/>
          </a:prstGeom>
        </p:spPr>
      </p:pic>
      <p:sp>
        <p:nvSpPr>
          <p:cNvPr id="11" name="Google Shape;114;p13">
            <a:extLst>
              <a:ext uri="{FF2B5EF4-FFF2-40B4-BE49-F238E27FC236}">
                <a16:creationId xmlns:a16="http://schemas.microsoft.com/office/drawing/2014/main" id="{50B4333C-B8B8-7EF2-D4EA-A3030CD521A2}"/>
              </a:ext>
            </a:extLst>
          </p:cNvPr>
          <p:cNvSpPr txBox="1"/>
          <p:nvPr/>
        </p:nvSpPr>
        <p:spPr>
          <a:xfrm>
            <a:off x="981944" y="3203039"/>
            <a:ext cx="1044646" cy="332889"/>
          </a:xfrm>
          <a:prstGeom prst="rect">
            <a:avLst/>
          </a:prstGeom>
          <a:noFill/>
          <a:ln>
            <a:noFill/>
          </a:ln>
        </p:spPr>
        <p:txBody>
          <a:bodyPr spcFirstLastPara="1" wrap="square" lIns="91425" tIns="45700" rIns="91425" bIns="45700" anchor="t" anchorCtr="0">
            <a:normAutofit fontScale="92500" lnSpcReduction="10000"/>
          </a:bodyPr>
          <a:lstStyle/>
          <a:p>
            <a:pPr lvl="0" algn="ctr" rtl="0">
              <a:spcBef>
                <a:spcPts val="0"/>
              </a:spcBef>
              <a:spcAft>
                <a:spcPts val="0"/>
              </a:spcAft>
            </a:pPr>
            <a:r>
              <a:rPr lang="en-US" altLang="zh-CN" sz="1800" dirty="0"/>
              <a:t>Rule</a:t>
            </a:r>
            <a:r>
              <a:rPr lang="zh-CN" altLang="en-US" sz="1800" dirty="0"/>
              <a:t> </a:t>
            </a:r>
            <a:r>
              <a:rPr lang="en-US" altLang="zh-CN" sz="1800" dirty="0"/>
              <a:t>set</a:t>
            </a:r>
          </a:p>
        </p:txBody>
      </p:sp>
      <p:pic>
        <p:nvPicPr>
          <p:cNvPr id="12" name="Picture 11">
            <a:extLst>
              <a:ext uri="{FF2B5EF4-FFF2-40B4-BE49-F238E27FC236}">
                <a16:creationId xmlns:a16="http://schemas.microsoft.com/office/drawing/2014/main" id="{2172ECC9-5050-D589-636F-BE29E12C006B}"/>
              </a:ext>
            </a:extLst>
          </p:cNvPr>
          <p:cNvPicPr>
            <a:picLocks noChangeAspect="1"/>
          </p:cNvPicPr>
          <p:nvPr/>
        </p:nvPicPr>
        <p:blipFill>
          <a:blip r:embed="rId5"/>
          <a:stretch>
            <a:fillRect/>
          </a:stretch>
        </p:blipFill>
        <p:spPr>
          <a:xfrm>
            <a:off x="618272" y="3542696"/>
            <a:ext cx="1771989" cy="1082882"/>
          </a:xfrm>
          <a:prstGeom prst="rect">
            <a:avLst/>
          </a:prstGeom>
        </p:spPr>
      </p:pic>
      <p:sp>
        <p:nvSpPr>
          <p:cNvPr id="13" name="Google Shape;114;p13">
            <a:extLst>
              <a:ext uri="{FF2B5EF4-FFF2-40B4-BE49-F238E27FC236}">
                <a16:creationId xmlns:a16="http://schemas.microsoft.com/office/drawing/2014/main" id="{A9D1317E-7860-208F-48FC-A8116ED86DF7}"/>
              </a:ext>
            </a:extLst>
          </p:cNvPr>
          <p:cNvSpPr txBox="1"/>
          <p:nvPr/>
        </p:nvSpPr>
        <p:spPr>
          <a:xfrm>
            <a:off x="981944" y="4640817"/>
            <a:ext cx="1044646" cy="332889"/>
          </a:xfrm>
          <a:prstGeom prst="rect">
            <a:avLst/>
          </a:prstGeom>
          <a:noFill/>
          <a:ln>
            <a:noFill/>
          </a:ln>
        </p:spPr>
        <p:txBody>
          <a:bodyPr spcFirstLastPara="1" wrap="square" lIns="91425" tIns="45700" rIns="91425" bIns="45700" anchor="t" anchorCtr="0">
            <a:normAutofit fontScale="92500" lnSpcReduction="10000"/>
          </a:bodyPr>
          <a:lstStyle/>
          <a:p>
            <a:pPr lvl="0" algn="ctr" rtl="0">
              <a:spcBef>
                <a:spcPts val="0"/>
              </a:spcBef>
              <a:spcAft>
                <a:spcPts val="0"/>
              </a:spcAft>
            </a:pPr>
            <a:r>
              <a:rPr lang="en-US" altLang="zh-CN" sz="1800" dirty="0"/>
              <a:t>Rule</a:t>
            </a:r>
            <a:r>
              <a:rPr lang="zh-CN" altLang="en-US" sz="1800" dirty="0"/>
              <a:t> </a:t>
            </a:r>
            <a:r>
              <a:rPr lang="en-US" altLang="zh-CN" sz="1800" dirty="0"/>
              <a:t>list</a:t>
            </a:r>
          </a:p>
        </p:txBody>
      </p:sp>
      <p:pic>
        <p:nvPicPr>
          <p:cNvPr id="14" name="Picture 13">
            <a:extLst>
              <a:ext uri="{FF2B5EF4-FFF2-40B4-BE49-F238E27FC236}">
                <a16:creationId xmlns:a16="http://schemas.microsoft.com/office/drawing/2014/main" id="{D8B4B794-50D5-C9B2-2AF3-8FD68E3DF178}"/>
              </a:ext>
            </a:extLst>
          </p:cNvPr>
          <p:cNvPicPr>
            <a:picLocks noChangeAspect="1"/>
          </p:cNvPicPr>
          <p:nvPr/>
        </p:nvPicPr>
        <p:blipFill>
          <a:blip r:embed="rId6"/>
          <a:srcRect l="15804"/>
          <a:stretch/>
        </p:blipFill>
        <p:spPr>
          <a:xfrm>
            <a:off x="3650522" y="1529610"/>
            <a:ext cx="2182006" cy="3077493"/>
          </a:xfrm>
          <a:prstGeom prst="rect">
            <a:avLst/>
          </a:prstGeom>
        </p:spPr>
      </p:pic>
      <p:sp>
        <p:nvSpPr>
          <p:cNvPr id="16" name="Google Shape;114;p13">
            <a:extLst>
              <a:ext uri="{FF2B5EF4-FFF2-40B4-BE49-F238E27FC236}">
                <a16:creationId xmlns:a16="http://schemas.microsoft.com/office/drawing/2014/main" id="{0610EB3A-17CE-9658-01F5-D19FE9D688EF}"/>
              </a:ext>
            </a:extLst>
          </p:cNvPr>
          <p:cNvSpPr txBox="1"/>
          <p:nvPr/>
        </p:nvSpPr>
        <p:spPr>
          <a:xfrm>
            <a:off x="3137551" y="4631123"/>
            <a:ext cx="2561344" cy="368299"/>
          </a:xfrm>
          <a:prstGeom prst="rect">
            <a:avLst/>
          </a:prstGeom>
          <a:noFill/>
          <a:ln>
            <a:noFill/>
          </a:ln>
        </p:spPr>
        <p:txBody>
          <a:bodyPr spcFirstLastPara="1" wrap="square" lIns="91425" tIns="45700" rIns="91425" bIns="45700" anchor="t" anchorCtr="0">
            <a:normAutofit/>
          </a:bodyPr>
          <a:lstStyle/>
          <a:p>
            <a:pPr lvl="0" algn="ctr" rtl="0">
              <a:spcBef>
                <a:spcPts val="0"/>
              </a:spcBef>
              <a:spcAft>
                <a:spcPts val="0"/>
              </a:spcAft>
            </a:pPr>
            <a:r>
              <a:rPr lang="en-US" altLang="zh-CN" dirty="0"/>
              <a:t>[Wu</a:t>
            </a:r>
            <a:r>
              <a:rPr lang="zh-CN" altLang="en-US" dirty="0"/>
              <a:t> </a:t>
            </a:r>
            <a:r>
              <a:rPr lang="en-US" altLang="zh-CN" dirty="0"/>
              <a:t>et</a:t>
            </a:r>
            <a:r>
              <a:rPr lang="zh-CN" altLang="en-US" dirty="0"/>
              <a:t> </a:t>
            </a:r>
            <a:r>
              <a:rPr lang="en-US" altLang="zh-CN" dirty="0"/>
              <a:t>al.</a:t>
            </a:r>
            <a:r>
              <a:rPr lang="zh-CN" altLang="en-US" dirty="0"/>
              <a:t> </a:t>
            </a:r>
            <a:r>
              <a:rPr lang="en-US" altLang="zh-CN" dirty="0"/>
              <a:t>2023]</a:t>
            </a:r>
            <a:endParaRPr dirty="0"/>
          </a:p>
        </p:txBody>
      </p:sp>
      <p:pic>
        <p:nvPicPr>
          <p:cNvPr id="18" name="Picture 17">
            <a:extLst>
              <a:ext uri="{FF2B5EF4-FFF2-40B4-BE49-F238E27FC236}">
                <a16:creationId xmlns:a16="http://schemas.microsoft.com/office/drawing/2014/main" id="{9C36342E-5FAD-0F28-037F-B6657EB349BF}"/>
              </a:ext>
            </a:extLst>
          </p:cNvPr>
          <p:cNvPicPr>
            <a:picLocks noChangeAspect="1"/>
          </p:cNvPicPr>
          <p:nvPr/>
        </p:nvPicPr>
        <p:blipFill>
          <a:blip r:embed="rId7"/>
          <a:stretch>
            <a:fillRect/>
          </a:stretch>
        </p:blipFill>
        <p:spPr>
          <a:xfrm>
            <a:off x="6306915" y="2586721"/>
            <a:ext cx="4607384" cy="750913"/>
          </a:xfrm>
          <a:prstGeom prst="rect">
            <a:avLst/>
          </a:prstGeom>
        </p:spPr>
      </p:pic>
      <p:sp>
        <p:nvSpPr>
          <p:cNvPr id="19" name="Google Shape;114;p13">
            <a:extLst>
              <a:ext uri="{FF2B5EF4-FFF2-40B4-BE49-F238E27FC236}">
                <a16:creationId xmlns:a16="http://schemas.microsoft.com/office/drawing/2014/main" id="{0231E152-1AC8-2044-2BB4-492648C999B4}"/>
              </a:ext>
            </a:extLst>
          </p:cNvPr>
          <p:cNvSpPr txBox="1"/>
          <p:nvPr/>
        </p:nvSpPr>
        <p:spPr>
          <a:xfrm>
            <a:off x="7925187" y="3407633"/>
            <a:ext cx="1339880" cy="418810"/>
          </a:xfrm>
          <a:prstGeom prst="rect">
            <a:avLst/>
          </a:prstGeom>
          <a:noFill/>
          <a:ln>
            <a:noFill/>
          </a:ln>
        </p:spPr>
        <p:txBody>
          <a:bodyPr spcFirstLastPara="1" wrap="square" lIns="91425" tIns="45700" rIns="91425" bIns="45700" anchor="t" anchorCtr="0">
            <a:normAutofit fontScale="85000" lnSpcReduction="10000"/>
          </a:bodyPr>
          <a:lstStyle/>
          <a:p>
            <a:pPr lvl="0" algn="ctr" rtl="0">
              <a:spcBef>
                <a:spcPts val="0"/>
              </a:spcBef>
              <a:spcAft>
                <a:spcPts val="0"/>
              </a:spcAft>
            </a:pPr>
            <a:r>
              <a:rPr lang="en-US" altLang="zh-CN" sz="1800" dirty="0"/>
              <a:t>Methodology</a:t>
            </a:r>
          </a:p>
        </p:txBody>
      </p:sp>
      <p:pic>
        <p:nvPicPr>
          <p:cNvPr id="28" name="Picture 27">
            <a:extLst>
              <a:ext uri="{FF2B5EF4-FFF2-40B4-BE49-F238E27FC236}">
                <a16:creationId xmlns:a16="http://schemas.microsoft.com/office/drawing/2014/main" id="{37558154-39C6-B1F3-21BA-A18752A6BE1B}"/>
              </a:ext>
            </a:extLst>
          </p:cNvPr>
          <p:cNvPicPr>
            <a:picLocks noChangeAspect="1"/>
          </p:cNvPicPr>
          <p:nvPr/>
        </p:nvPicPr>
        <p:blipFill>
          <a:blip r:embed="rId8"/>
          <a:stretch>
            <a:fillRect/>
          </a:stretch>
        </p:blipFill>
        <p:spPr>
          <a:xfrm>
            <a:off x="6996655" y="3945701"/>
            <a:ext cx="3196944" cy="1081529"/>
          </a:xfrm>
          <a:prstGeom prst="rect">
            <a:avLst/>
          </a:prstGeom>
        </p:spPr>
      </p:pic>
      <p:sp>
        <p:nvSpPr>
          <p:cNvPr id="2" name="Google Shape;114;p13">
            <a:extLst>
              <a:ext uri="{FF2B5EF4-FFF2-40B4-BE49-F238E27FC236}">
                <a16:creationId xmlns:a16="http://schemas.microsoft.com/office/drawing/2014/main" id="{CB750068-6B83-66B2-1B81-0C111F224D2C}"/>
              </a:ext>
            </a:extLst>
          </p:cNvPr>
          <p:cNvSpPr txBox="1"/>
          <p:nvPr/>
        </p:nvSpPr>
        <p:spPr>
          <a:xfrm>
            <a:off x="2490402" y="1811186"/>
            <a:ext cx="1294297" cy="605028"/>
          </a:xfrm>
          <a:prstGeom prst="rect">
            <a:avLst/>
          </a:prstGeom>
          <a:noFill/>
          <a:ln>
            <a:noFill/>
          </a:ln>
        </p:spPr>
        <p:txBody>
          <a:bodyPr spcFirstLastPara="1" wrap="square" lIns="91425" tIns="45700" rIns="91425" bIns="45700" anchor="t" anchorCtr="0">
            <a:normAutofit fontScale="92500" lnSpcReduction="10000"/>
          </a:bodyPr>
          <a:lstStyle/>
          <a:p>
            <a:pPr lvl="0" algn="ctr" rtl="0">
              <a:spcBef>
                <a:spcPts val="0"/>
              </a:spcBef>
              <a:spcAft>
                <a:spcPts val="0"/>
              </a:spcAft>
            </a:pPr>
            <a:r>
              <a:rPr lang="en-US" altLang="zh-CN" sz="1800" dirty="0"/>
              <a:t>Rule</a:t>
            </a:r>
            <a:r>
              <a:rPr lang="zh-CN" altLang="en-US" sz="1800" dirty="0"/>
              <a:t> </a:t>
            </a:r>
            <a:r>
              <a:rPr lang="en-US" altLang="zh-CN" sz="1800" dirty="0"/>
              <a:t>Discovery</a:t>
            </a:r>
          </a:p>
        </p:txBody>
      </p:sp>
      <p:sp>
        <p:nvSpPr>
          <p:cNvPr id="7" name="Google Shape;114;p13">
            <a:extLst>
              <a:ext uri="{FF2B5EF4-FFF2-40B4-BE49-F238E27FC236}">
                <a16:creationId xmlns:a16="http://schemas.microsoft.com/office/drawing/2014/main" id="{6D50A398-6D5C-F94C-461B-3CC78F741CD7}"/>
              </a:ext>
            </a:extLst>
          </p:cNvPr>
          <p:cNvSpPr txBox="1"/>
          <p:nvPr/>
        </p:nvSpPr>
        <p:spPr>
          <a:xfrm>
            <a:off x="2490402" y="2849573"/>
            <a:ext cx="1294297" cy="605028"/>
          </a:xfrm>
          <a:prstGeom prst="rect">
            <a:avLst/>
          </a:prstGeom>
          <a:noFill/>
          <a:ln>
            <a:noFill/>
          </a:ln>
        </p:spPr>
        <p:txBody>
          <a:bodyPr spcFirstLastPara="1" wrap="square" lIns="91425" tIns="45700" rIns="91425" bIns="45700" anchor="t" anchorCtr="0">
            <a:normAutofit lnSpcReduction="10000"/>
          </a:bodyPr>
          <a:lstStyle/>
          <a:p>
            <a:pPr lvl="0" algn="ctr" rtl="0">
              <a:spcBef>
                <a:spcPts val="0"/>
              </a:spcBef>
              <a:spcAft>
                <a:spcPts val="0"/>
              </a:spcAft>
            </a:pPr>
            <a:r>
              <a:rPr lang="en-US" altLang="zh-CN" sz="1800" dirty="0"/>
              <a:t>Rule</a:t>
            </a:r>
            <a:r>
              <a:rPr lang="zh-CN" altLang="en-US" sz="1800" dirty="0"/>
              <a:t> </a:t>
            </a:r>
            <a:r>
              <a:rPr lang="en-US" altLang="zh-CN" sz="1800" dirty="0"/>
              <a:t>Selection</a:t>
            </a:r>
          </a:p>
        </p:txBody>
      </p:sp>
      <p:sp>
        <p:nvSpPr>
          <p:cNvPr id="15" name="Google Shape;114;p13">
            <a:extLst>
              <a:ext uri="{FF2B5EF4-FFF2-40B4-BE49-F238E27FC236}">
                <a16:creationId xmlns:a16="http://schemas.microsoft.com/office/drawing/2014/main" id="{867325F5-39D7-103D-01C8-37B3DB2A9F96}"/>
              </a:ext>
            </a:extLst>
          </p:cNvPr>
          <p:cNvSpPr txBox="1"/>
          <p:nvPr/>
        </p:nvSpPr>
        <p:spPr>
          <a:xfrm>
            <a:off x="2518495" y="3794197"/>
            <a:ext cx="1294297" cy="605028"/>
          </a:xfrm>
          <a:prstGeom prst="rect">
            <a:avLst/>
          </a:prstGeom>
          <a:noFill/>
          <a:ln>
            <a:noFill/>
          </a:ln>
        </p:spPr>
        <p:txBody>
          <a:bodyPr spcFirstLastPara="1" wrap="square" lIns="91425" tIns="45700" rIns="91425" bIns="45700" anchor="t" anchorCtr="0">
            <a:normAutofit lnSpcReduction="10000"/>
          </a:bodyPr>
          <a:lstStyle/>
          <a:p>
            <a:pPr lvl="0" algn="ctr" rtl="0">
              <a:spcBef>
                <a:spcPts val="0"/>
              </a:spcBef>
              <a:spcAft>
                <a:spcPts val="0"/>
              </a:spcAft>
            </a:pPr>
            <a:r>
              <a:rPr lang="en-US" altLang="zh-CN" sz="1800" dirty="0"/>
              <a:t>Rule</a:t>
            </a:r>
            <a:r>
              <a:rPr lang="zh-CN" altLang="en-US" sz="1800" dirty="0"/>
              <a:t> </a:t>
            </a:r>
            <a:r>
              <a:rPr lang="en-US" altLang="zh-CN" sz="1800" dirty="0"/>
              <a:t>Analysis</a:t>
            </a:r>
          </a:p>
        </p:txBody>
      </p:sp>
      <p:sp>
        <p:nvSpPr>
          <p:cNvPr id="17" name="Google Shape;114;p13">
            <a:extLst>
              <a:ext uri="{FF2B5EF4-FFF2-40B4-BE49-F238E27FC236}">
                <a16:creationId xmlns:a16="http://schemas.microsoft.com/office/drawing/2014/main" id="{5ACB5104-40B9-4CE6-C2ED-FD81828858E2}"/>
              </a:ext>
            </a:extLst>
          </p:cNvPr>
          <p:cNvSpPr txBox="1"/>
          <p:nvPr/>
        </p:nvSpPr>
        <p:spPr>
          <a:xfrm>
            <a:off x="483717" y="1659006"/>
            <a:ext cx="2159338" cy="332889"/>
          </a:xfrm>
          <a:prstGeom prst="rect">
            <a:avLst/>
          </a:prstGeom>
          <a:noFill/>
          <a:ln>
            <a:noFill/>
          </a:ln>
        </p:spPr>
        <p:txBody>
          <a:bodyPr spcFirstLastPara="1" wrap="square" lIns="91425" tIns="45700" rIns="91425" bIns="45700" anchor="t" anchorCtr="0">
            <a:normAutofit fontScale="92500" lnSpcReduction="10000"/>
          </a:bodyPr>
          <a:lstStyle/>
          <a:p>
            <a:pPr lvl="0" rtl="0">
              <a:spcBef>
                <a:spcPts val="0"/>
              </a:spcBef>
              <a:spcAft>
                <a:spcPts val="0"/>
              </a:spcAft>
            </a:pPr>
            <a:r>
              <a:rPr lang="en-US" altLang="zh-CN" sz="1800" dirty="0"/>
              <a:t>Rule:</a:t>
            </a:r>
            <a:r>
              <a:rPr lang="zh-CN" altLang="en-US" sz="1800" dirty="0"/>
              <a:t> </a:t>
            </a:r>
            <a:r>
              <a:rPr lang="en-US" altLang="zh-CN" sz="1800" dirty="0"/>
              <a:t>IF</a:t>
            </a:r>
            <a:r>
              <a:rPr lang="zh-CN" altLang="en-US" sz="1800" dirty="0"/>
              <a:t> </a:t>
            </a:r>
            <a:r>
              <a:rPr lang="en-US" altLang="zh-CN" sz="1800" dirty="0"/>
              <a:t>P</a:t>
            </a:r>
            <a:r>
              <a:rPr lang="zh-CN" altLang="en-US" sz="1800" dirty="0"/>
              <a:t> </a:t>
            </a:r>
            <a:r>
              <a:rPr lang="en-US" altLang="zh-CN" sz="1800" dirty="0"/>
              <a:t>THEN</a:t>
            </a:r>
            <a:r>
              <a:rPr lang="zh-CN" altLang="en-US" sz="1800" dirty="0"/>
              <a:t> </a:t>
            </a:r>
            <a:r>
              <a:rPr lang="en-US" altLang="zh-CN" sz="1800" dirty="0"/>
              <a:t>Q</a:t>
            </a:r>
          </a:p>
        </p:txBody>
      </p:sp>
    </p:spTree>
    <p:extLst>
      <p:ext uri="{BB962C8B-B14F-4D97-AF65-F5344CB8AC3E}">
        <p14:creationId xmlns:p14="http://schemas.microsoft.com/office/powerpoint/2010/main" val="2427471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6"/>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Our</a:t>
            </a:r>
            <a:r>
              <a:rPr lang="zh-CN" altLang="en-US" dirty="0"/>
              <a:t> </a:t>
            </a:r>
            <a:r>
              <a:rPr lang="en-US" altLang="zh-CN" dirty="0"/>
              <a:t>Idea</a:t>
            </a:r>
            <a:endParaRPr dirty="0"/>
          </a:p>
        </p:txBody>
      </p:sp>
      <p:sp>
        <p:nvSpPr>
          <p:cNvPr id="3" name="Text Placeholder 2">
            <a:extLst>
              <a:ext uri="{FF2B5EF4-FFF2-40B4-BE49-F238E27FC236}">
                <a16:creationId xmlns:a16="http://schemas.microsoft.com/office/drawing/2014/main" id="{C898E76D-BCBE-F793-421E-A4713BF3DC89}"/>
              </a:ext>
            </a:extLst>
          </p:cNvPr>
          <p:cNvSpPr>
            <a:spLocks noGrp="1"/>
          </p:cNvSpPr>
          <p:nvPr>
            <p:ph type="body" idx="1"/>
          </p:nvPr>
        </p:nvSpPr>
        <p:spPr/>
        <p:txBody>
          <a:bodyPr/>
          <a:lstStyle/>
          <a:p>
            <a:r>
              <a:rPr lang="en-US" b="1" dirty="0"/>
              <a:t>C</a:t>
            </a:r>
            <a:r>
              <a:rPr lang="en-US" altLang="zh-CN" b="1" dirty="0"/>
              <a:t>ausal</a:t>
            </a:r>
            <a:r>
              <a:rPr lang="zh-CN" altLang="en-US" b="1" dirty="0"/>
              <a:t> </a:t>
            </a:r>
            <a:r>
              <a:rPr lang="en-US" altLang="zh-CN" b="1" dirty="0"/>
              <a:t>rule</a:t>
            </a:r>
            <a:r>
              <a:rPr lang="en-US" altLang="zh-CN" dirty="0"/>
              <a:t>:</a:t>
            </a:r>
            <a:r>
              <a:rPr lang="en-US" dirty="0"/>
              <a:t> interpretability of rules</a:t>
            </a:r>
            <a:r>
              <a:rPr lang="zh-CN" altLang="en-US" dirty="0"/>
              <a:t> </a:t>
            </a:r>
            <a:r>
              <a:rPr lang="en-US" altLang="zh-CN" dirty="0"/>
              <a:t>for</a:t>
            </a:r>
            <a:r>
              <a:rPr lang="zh-CN" altLang="en-US" dirty="0"/>
              <a:t> </a:t>
            </a:r>
            <a:r>
              <a:rPr lang="en-US" altLang="zh-CN" dirty="0"/>
              <a:t>causality</a:t>
            </a:r>
            <a:endParaRPr lang="en-CN" dirty="0"/>
          </a:p>
        </p:txBody>
      </p:sp>
      <p:pic>
        <p:nvPicPr>
          <p:cNvPr id="4" name="Picture 3">
            <a:extLst>
              <a:ext uri="{FF2B5EF4-FFF2-40B4-BE49-F238E27FC236}">
                <a16:creationId xmlns:a16="http://schemas.microsoft.com/office/drawing/2014/main" id="{48D0584D-4E8A-4579-0F48-32CDA2B479C6}"/>
              </a:ext>
            </a:extLst>
          </p:cNvPr>
          <p:cNvPicPr>
            <a:picLocks noChangeAspect="1"/>
          </p:cNvPicPr>
          <p:nvPr/>
        </p:nvPicPr>
        <p:blipFill>
          <a:blip r:embed="rId3"/>
          <a:stretch>
            <a:fillRect/>
          </a:stretch>
        </p:blipFill>
        <p:spPr>
          <a:xfrm>
            <a:off x="1432026" y="2350516"/>
            <a:ext cx="3483333" cy="1899497"/>
          </a:xfrm>
          <a:prstGeom prst="rect">
            <a:avLst/>
          </a:prstGeom>
        </p:spPr>
      </p:pic>
      <p:pic>
        <p:nvPicPr>
          <p:cNvPr id="5" name="Picture 4">
            <a:extLst>
              <a:ext uri="{FF2B5EF4-FFF2-40B4-BE49-F238E27FC236}">
                <a16:creationId xmlns:a16="http://schemas.microsoft.com/office/drawing/2014/main" id="{33D426AC-48FB-8F6C-8A7F-12420D40D6C4}"/>
              </a:ext>
            </a:extLst>
          </p:cNvPr>
          <p:cNvPicPr>
            <a:picLocks noChangeAspect="1"/>
          </p:cNvPicPr>
          <p:nvPr/>
        </p:nvPicPr>
        <p:blipFill>
          <a:blip r:embed="rId4"/>
          <a:stretch>
            <a:fillRect/>
          </a:stretch>
        </p:blipFill>
        <p:spPr>
          <a:xfrm>
            <a:off x="7052714" y="2350516"/>
            <a:ext cx="4083305" cy="3444763"/>
          </a:xfrm>
          <a:prstGeom prst="rect">
            <a:avLst/>
          </a:prstGeom>
        </p:spPr>
      </p:pic>
      <mc:AlternateContent xmlns:mc="http://schemas.openxmlformats.org/markup-compatibility/2006" xmlns:a14="http://schemas.microsoft.com/office/drawing/2010/main">
        <mc:Choice Requires="a14">
          <p:sp>
            <p:nvSpPr>
              <p:cNvPr id="2" name="Google Shape;114;p13">
                <a:extLst>
                  <a:ext uri="{FF2B5EF4-FFF2-40B4-BE49-F238E27FC236}">
                    <a16:creationId xmlns:a16="http://schemas.microsoft.com/office/drawing/2014/main" id="{2B80AB08-E7BE-DB62-AAE2-B667A23DC6D6}"/>
                  </a:ext>
                </a:extLst>
              </p:cNvPr>
              <p:cNvSpPr txBox="1"/>
              <p:nvPr/>
            </p:nvSpPr>
            <p:spPr>
              <a:xfrm>
                <a:off x="0" y="4722736"/>
                <a:ext cx="6601864" cy="954978"/>
              </a:xfrm>
              <a:prstGeom prst="rect">
                <a:avLst/>
              </a:prstGeom>
              <a:noFill/>
              <a:ln>
                <a:noFill/>
              </a:ln>
            </p:spPr>
            <p:txBody>
              <a:bodyPr spcFirstLastPara="1" wrap="square" lIns="91425" tIns="45700" rIns="91425" bIns="45700" anchor="t" anchorCtr="0">
                <a:normAutofit lnSpcReduction="10000"/>
              </a:bodyPr>
              <a:lstStyle/>
              <a:p>
                <a:pPr lvl="0" algn="ctr" rtl="0">
                  <a:spcBef>
                    <a:spcPts val="0"/>
                  </a:spcBef>
                  <a:spcAft>
                    <a:spcPts val="0"/>
                  </a:spcAft>
                </a:pPr>
                <a:r>
                  <a:rPr lang="en-US" altLang="zh-CN" sz="2000" b="1" dirty="0"/>
                  <a:t>Causal</a:t>
                </a:r>
                <a:r>
                  <a:rPr lang="zh-CN" altLang="en-US" sz="2000" b="1" dirty="0"/>
                  <a:t> </a:t>
                </a:r>
                <a:r>
                  <a:rPr lang="en-US" altLang="zh-CN" sz="2000" b="1" dirty="0"/>
                  <a:t>rule</a:t>
                </a:r>
                <a:r>
                  <a:rPr lang="zh-CN" altLang="en-US" sz="2000" b="1" dirty="0"/>
                  <a:t> </a:t>
                </a:r>
                <a14:m>
                  <m:oMath xmlns:m="http://schemas.openxmlformats.org/officeDocument/2006/math">
                    <m:r>
                      <a:rPr lang="en-US" altLang="zh-CN" sz="2000" b="0" i="1" smtClean="0">
                        <a:latin typeface="Cambria Math" panose="02040503050406030204" pitchFamily="18" charset="0"/>
                      </a:rPr>
                      <m:t>𝑅</m:t>
                    </m:r>
                  </m:oMath>
                </a14:m>
                <a:r>
                  <a:rPr lang="en-US" altLang="zh-CN" sz="2000" dirty="0"/>
                  <a:t>:</a:t>
                </a:r>
                <a:r>
                  <a:rPr lang="zh-CN" altLang="en-US" sz="2000" dirty="0"/>
                  <a:t> </a:t>
                </a:r>
                <a:r>
                  <a:rPr lang="en-US" altLang="zh-CN" sz="2000" dirty="0"/>
                  <a:t>antecedent</a:t>
                </a:r>
                <a:r>
                  <a:rPr lang="zh-CN" altLang="en-US" sz="2000" dirty="0"/>
                  <a:t> </a:t>
                </a:r>
                <a14:m>
                  <m:oMath xmlns:m="http://schemas.openxmlformats.org/officeDocument/2006/math">
                    <m:r>
                      <a:rPr lang="zh-CN" altLang="en-US" sz="2000" b="1" i="1" smtClean="0">
                        <a:latin typeface="Cambria Math" panose="02040503050406030204" pitchFamily="18" charset="0"/>
                      </a:rPr>
                      <m:t>𝜶</m:t>
                    </m:r>
                    <m:r>
                      <a:rPr lang="zh-CN" altLang="en-US" sz="2000" b="1" i="1" smtClean="0">
                        <a:latin typeface="Cambria Math" panose="02040503050406030204" pitchFamily="18" charset="0"/>
                      </a:rPr>
                      <m:t> ⟹</m:t>
                    </m:r>
                  </m:oMath>
                </a14:m>
                <a:r>
                  <a:rPr lang="zh-CN" altLang="en-US" sz="2000" b="1" dirty="0"/>
                  <a:t> </a:t>
                </a:r>
                <a:r>
                  <a:rPr lang="en-US" altLang="zh-CN" sz="2000" dirty="0"/>
                  <a:t>consequent</a:t>
                </a:r>
                <a:r>
                  <a:rPr lang="zh-CN" altLang="en-US" sz="2000" dirty="0"/>
                  <a:t> </a:t>
                </a:r>
                <a14:m>
                  <m:oMath xmlns:m="http://schemas.openxmlformats.org/officeDocument/2006/math">
                    <m:r>
                      <a:rPr lang="zh-CN" altLang="en-US" sz="2000" i="1" smtClean="0">
                        <a:latin typeface="Cambria Math" panose="02040503050406030204" pitchFamily="18" charset="0"/>
                      </a:rPr>
                      <m:t>𝜏</m:t>
                    </m:r>
                  </m:oMath>
                </a14:m>
                <a:r>
                  <a:rPr lang="zh-CN" altLang="en-US" sz="2000" b="1" dirty="0"/>
                  <a:t> </a:t>
                </a:r>
                <a:endParaRPr lang="en-US" altLang="zh-CN" sz="2000" b="1" dirty="0"/>
              </a:p>
              <a:p>
                <a:pPr lvl="0" algn="ctr" rtl="0">
                  <a:spcBef>
                    <a:spcPts val="0"/>
                  </a:spcBef>
                  <a:spcAft>
                    <a:spcPts val="0"/>
                  </a:spcAft>
                </a:pPr>
                <a:endParaRPr lang="en-US" altLang="zh-CN" sz="2000" b="1" dirty="0"/>
              </a:p>
              <a:p>
                <a:pPr lvl="0" algn="ctr" rtl="0">
                  <a:spcBef>
                    <a:spcPts val="0"/>
                  </a:spcBef>
                  <a:spcAft>
                    <a:spcPts val="0"/>
                  </a:spcAft>
                </a:pPr>
                <a:r>
                  <a:rPr lang="en-US" altLang="zh-CN" sz="2000" dirty="0"/>
                  <a:t>IF "age &gt; 25 AND job == teacher" THEN effect = 2.3</a:t>
                </a:r>
              </a:p>
            </p:txBody>
          </p:sp>
        </mc:Choice>
        <mc:Fallback xmlns="">
          <p:sp>
            <p:nvSpPr>
              <p:cNvPr id="2" name="Google Shape;114;p13">
                <a:extLst>
                  <a:ext uri="{FF2B5EF4-FFF2-40B4-BE49-F238E27FC236}">
                    <a16:creationId xmlns:a16="http://schemas.microsoft.com/office/drawing/2014/main" id="{2B80AB08-E7BE-DB62-AAE2-B667A23DC6D6}"/>
                  </a:ext>
                </a:extLst>
              </p:cNvPr>
              <p:cNvSpPr txBox="1">
                <a:spLocks noRot="1" noChangeAspect="1" noMove="1" noResize="1" noEditPoints="1" noAdjustHandles="1" noChangeArrowheads="1" noChangeShapeType="1" noTextEdit="1"/>
              </p:cNvSpPr>
              <p:nvPr/>
            </p:nvSpPr>
            <p:spPr>
              <a:xfrm>
                <a:off x="0" y="4722736"/>
                <a:ext cx="6601864" cy="954978"/>
              </a:xfrm>
              <a:prstGeom prst="rect">
                <a:avLst/>
              </a:prstGeom>
              <a:blipFill>
                <a:blip r:embed="rId5"/>
                <a:stretch>
                  <a:fillRect t="-6667" b="-8000"/>
                </a:stretch>
              </a:blipFill>
              <a:ln>
                <a:noFill/>
              </a:ln>
            </p:spPr>
            <p:txBody>
              <a:bodyPr/>
              <a:lstStyle/>
              <a:p>
                <a:r>
                  <a:rPr lang="en-CN">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Challenges</a:t>
            </a:r>
            <a:endParaRPr dirty="0"/>
          </a:p>
        </p:txBody>
      </p:sp>
      <p:sp>
        <p:nvSpPr>
          <p:cNvPr id="185" name="Google Shape;185;p17"/>
          <p:cNvSpPr txBox="1"/>
          <p:nvPr/>
        </p:nvSpPr>
        <p:spPr>
          <a:xfrm>
            <a:off x="6774125" y="925250"/>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p:grpSp>
        <p:nvGrpSpPr>
          <p:cNvPr id="3" name="Google Shape;204;p18">
            <a:extLst>
              <a:ext uri="{FF2B5EF4-FFF2-40B4-BE49-F238E27FC236}">
                <a16:creationId xmlns:a16="http://schemas.microsoft.com/office/drawing/2014/main" id="{23D9AC27-78AA-4403-99E1-1222CE2B5C3A}"/>
              </a:ext>
            </a:extLst>
          </p:cNvPr>
          <p:cNvGrpSpPr/>
          <p:nvPr/>
        </p:nvGrpSpPr>
        <p:grpSpPr>
          <a:xfrm>
            <a:off x="227013" y="1052513"/>
            <a:ext cx="4916487" cy="1556456"/>
            <a:chOff x="651176" y="1803266"/>
            <a:chExt cx="4916487" cy="1842178"/>
          </a:xfrm>
        </p:grpSpPr>
        <p:sp>
          <p:nvSpPr>
            <p:cNvPr id="4" name="Google Shape;205;p18">
              <a:extLst>
                <a:ext uri="{FF2B5EF4-FFF2-40B4-BE49-F238E27FC236}">
                  <a16:creationId xmlns:a16="http://schemas.microsoft.com/office/drawing/2014/main" id="{17D516D2-2DB8-EA66-616F-C7FEE387ECB3}"/>
                </a:ext>
              </a:extLst>
            </p:cNvPr>
            <p:cNvSpPr/>
            <p:nvPr/>
          </p:nvSpPr>
          <p:spPr>
            <a:xfrm>
              <a:off x="651185" y="2111544"/>
              <a:ext cx="4916478" cy="153390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 name="Google Shape;206;p18">
              <a:extLst>
                <a:ext uri="{FF2B5EF4-FFF2-40B4-BE49-F238E27FC236}">
                  <a16:creationId xmlns:a16="http://schemas.microsoft.com/office/drawing/2014/main" id="{6BBE8361-81A9-ED1E-6AB0-112BA071D451}"/>
                </a:ext>
              </a:extLst>
            </p:cNvPr>
            <p:cNvSpPr/>
            <p:nvPr/>
          </p:nvSpPr>
          <p:spPr>
            <a:xfrm>
              <a:off x="651176" y="1803266"/>
              <a:ext cx="3128700" cy="554100"/>
            </a:xfrm>
            <a:prstGeom prst="rect">
              <a:avLst/>
            </a:prstGeom>
            <a:solidFill>
              <a:srgbClr val="536589"/>
            </a:solidFill>
            <a:ln w="12700" cap="flat" cmpd="sng">
              <a:solidFill>
                <a:srgbClr val="5365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FFFFFF"/>
                  </a:solidFill>
                </a:rPr>
                <a:t>Challenge</a:t>
              </a:r>
              <a:r>
                <a:rPr lang="zh-CN" altLang="en-US" sz="2400" b="1" dirty="0">
                  <a:solidFill>
                    <a:srgbClr val="FFFFFF"/>
                  </a:solidFill>
                </a:rPr>
                <a:t> </a:t>
              </a:r>
              <a:r>
                <a:rPr lang="en-US" altLang="zh-CN" sz="2400" b="1" dirty="0">
                  <a:solidFill>
                    <a:srgbClr val="FFFFFF"/>
                  </a:solidFill>
                </a:rPr>
                <a:t>1</a:t>
              </a:r>
              <a:endParaRPr sz="2400" dirty="0"/>
            </a:p>
          </p:txBody>
        </p:sp>
      </p:grpSp>
      <p:sp>
        <p:nvSpPr>
          <p:cNvPr id="7" name="Google Shape;208;p18">
            <a:extLst>
              <a:ext uri="{FF2B5EF4-FFF2-40B4-BE49-F238E27FC236}">
                <a16:creationId xmlns:a16="http://schemas.microsoft.com/office/drawing/2014/main" id="{60301F22-DF51-6B10-DA5D-B521DF394C9C}"/>
              </a:ext>
            </a:extLst>
          </p:cNvPr>
          <p:cNvSpPr/>
          <p:nvPr/>
        </p:nvSpPr>
        <p:spPr>
          <a:xfrm>
            <a:off x="227013" y="1599920"/>
            <a:ext cx="5813953"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Effects-variance tradeoffs and readability constraints</a:t>
            </a:r>
            <a:endParaRPr sz="2000" dirty="0"/>
          </a:p>
        </p:txBody>
      </p:sp>
      <p:pic>
        <p:nvPicPr>
          <p:cNvPr id="15" name="Picture 14">
            <a:extLst>
              <a:ext uri="{FF2B5EF4-FFF2-40B4-BE49-F238E27FC236}">
                <a16:creationId xmlns:a16="http://schemas.microsoft.com/office/drawing/2014/main" id="{69FEF12A-54D3-4064-5935-EFB71EE5C153}"/>
              </a:ext>
            </a:extLst>
          </p:cNvPr>
          <p:cNvPicPr>
            <a:picLocks noChangeAspect="1"/>
          </p:cNvPicPr>
          <p:nvPr/>
        </p:nvPicPr>
        <p:blipFill>
          <a:blip r:embed="rId3"/>
          <a:stretch>
            <a:fillRect/>
          </a:stretch>
        </p:blipFill>
        <p:spPr>
          <a:xfrm>
            <a:off x="317490" y="2967629"/>
            <a:ext cx="5778510" cy="3593837"/>
          </a:xfrm>
          <a:prstGeom prst="rect">
            <a:avLst/>
          </a:prstGeom>
        </p:spPr>
      </p:pic>
      <p:pic>
        <p:nvPicPr>
          <p:cNvPr id="21" name="Picture 20">
            <a:extLst>
              <a:ext uri="{FF2B5EF4-FFF2-40B4-BE49-F238E27FC236}">
                <a16:creationId xmlns:a16="http://schemas.microsoft.com/office/drawing/2014/main" id="{E876E825-FF39-6FEB-EEAB-E43D06717250}"/>
              </a:ext>
            </a:extLst>
          </p:cNvPr>
          <p:cNvPicPr>
            <a:picLocks noChangeAspect="1"/>
          </p:cNvPicPr>
          <p:nvPr/>
        </p:nvPicPr>
        <p:blipFill>
          <a:blip r:embed="rId4"/>
          <a:stretch>
            <a:fillRect/>
          </a:stretch>
        </p:blipFill>
        <p:spPr>
          <a:xfrm>
            <a:off x="7170738" y="2967629"/>
            <a:ext cx="4165600" cy="3187700"/>
          </a:xfrm>
          <a:prstGeom prst="rect">
            <a:avLst/>
          </a:prstGeom>
        </p:spPr>
      </p:pic>
    </p:spTree>
    <p:extLst>
      <p:ext uri="{BB962C8B-B14F-4D97-AF65-F5344CB8AC3E}">
        <p14:creationId xmlns:p14="http://schemas.microsoft.com/office/powerpoint/2010/main" val="2250208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Challenges</a:t>
            </a:r>
            <a:endParaRPr dirty="0"/>
          </a:p>
        </p:txBody>
      </p:sp>
      <p:sp>
        <p:nvSpPr>
          <p:cNvPr id="185" name="Google Shape;185;p17"/>
          <p:cNvSpPr txBox="1"/>
          <p:nvPr/>
        </p:nvSpPr>
        <p:spPr>
          <a:xfrm>
            <a:off x="6774125" y="925250"/>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p:grpSp>
        <p:nvGrpSpPr>
          <p:cNvPr id="3" name="Google Shape;204;p18">
            <a:extLst>
              <a:ext uri="{FF2B5EF4-FFF2-40B4-BE49-F238E27FC236}">
                <a16:creationId xmlns:a16="http://schemas.microsoft.com/office/drawing/2014/main" id="{23D9AC27-78AA-4403-99E1-1222CE2B5C3A}"/>
              </a:ext>
            </a:extLst>
          </p:cNvPr>
          <p:cNvGrpSpPr/>
          <p:nvPr/>
        </p:nvGrpSpPr>
        <p:grpSpPr>
          <a:xfrm>
            <a:off x="227013" y="1052513"/>
            <a:ext cx="4897437" cy="1556456"/>
            <a:chOff x="651176" y="1803266"/>
            <a:chExt cx="4897437" cy="1842178"/>
          </a:xfrm>
        </p:grpSpPr>
        <p:sp>
          <p:nvSpPr>
            <p:cNvPr id="4" name="Google Shape;205;p18">
              <a:extLst>
                <a:ext uri="{FF2B5EF4-FFF2-40B4-BE49-F238E27FC236}">
                  <a16:creationId xmlns:a16="http://schemas.microsoft.com/office/drawing/2014/main" id="{17D516D2-2DB8-EA66-616F-C7FEE387ECB3}"/>
                </a:ext>
              </a:extLst>
            </p:cNvPr>
            <p:cNvSpPr/>
            <p:nvPr/>
          </p:nvSpPr>
          <p:spPr>
            <a:xfrm>
              <a:off x="651185" y="2111544"/>
              <a:ext cx="4897428" cy="153390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 name="Google Shape;206;p18">
              <a:extLst>
                <a:ext uri="{FF2B5EF4-FFF2-40B4-BE49-F238E27FC236}">
                  <a16:creationId xmlns:a16="http://schemas.microsoft.com/office/drawing/2014/main" id="{6BBE8361-81A9-ED1E-6AB0-112BA071D451}"/>
                </a:ext>
              </a:extLst>
            </p:cNvPr>
            <p:cNvSpPr/>
            <p:nvPr/>
          </p:nvSpPr>
          <p:spPr>
            <a:xfrm>
              <a:off x="651176" y="1803266"/>
              <a:ext cx="3128700" cy="554100"/>
            </a:xfrm>
            <a:prstGeom prst="rect">
              <a:avLst/>
            </a:prstGeom>
            <a:solidFill>
              <a:srgbClr val="536589"/>
            </a:solidFill>
            <a:ln w="12700" cap="flat" cmpd="sng">
              <a:solidFill>
                <a:srgbClr val="5365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chemeClr val="bg1">
                      <a:lumMod val="50000"/>
                    </a:schemeClr>
                  </a:solidFill>
                </a:rPr>
                <a:t>Challenge</a:t>
              </a:r>
              <a:r>
                <a:rPr lang="zh-CN" altLang="en-US" sz="2400" b="1" dirty="0">
                  <a:solidFill>
                    <a:schemeClr val="bg1">
                      <a:lumMod val="50000"/>
                    </a:schemeClr>
                  </a:solidFill>
                </a:rPr>
                <a:t> </a:t>
              </a:r>
              <a:r>
                <a:rPr lang="en-US" altLang="zh-CN" sz="2400" b="1" dirty="0">
                  <a:solidFill>
                    <a:schemeClr val="bg1">
                      <a:lumMod val="50000"/>
                    </a:schemeClr>
                  </a:solidFill>
                </a:rPr>
                <a:t>1</a:t>
              </a:r>
              <a:endParaRPr sz="2400" dirty="0">
                <a:solidFill>
                  <a:schemeClr val="bg1">
                    <a:lumMod val="50000"/>
                  </a:schemeClr>
                </a:solidFill>
              </a:endParaRPr>
            </a:p>
          </p:txBody>
        </p:sp>
      </p:grpSp>
      <p:sp>
        <p:nvSpPr>
          <p:cNvPr id="7" name="Google Shape;208;p18">
            <a:extLst>
              <a:ext uri="{FF2B5EF4-FFF2-40B4-BE49-F238E27FC236}">
                <a16:creationId xmlns:a16="http://schemas.microsoft.com/office/drawing/2014/main" id="{60301F22-DF51-6B10-DA5D-B521DF394C9C}"/>
              </a:ext>
            </a:extLst>
          </p:cNvPr>
          <p:cNvSpPr/>
          <p:nvPr/>
        </p:nvSpPr>
        <p:spPr>
          <a:xfrm>
            <a:off x="227013" y="1599920"/>
            <a:ext cx="5813953"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solidFill>
                  <a:schemeClr val="bg1">
                    <a:lumMod val="50000"/>
                  </a:schemeClr>
                </a:solidFill>
              </a:rPr>
              <a:t>Effects-variance tradeoffs and readability constraints</a:t>
            </a:r>
            <a:endParaRPr sz="2000" dirty="0">
              <a:solidFill>
                <a:schemeClr val="bg1">
                  <a:lumMod val="50000"/>
                </a:schemeClr>
              </a:solidFill>
            </a:endParaRPr>
          </a:p>
        </p:txBody>
      </p:sp>
      <p:grpSp>
        <p:nvGrpSpPr>
          <p:cNvPr id="8" name="Google Shape;204;p18">
            <a:extLst>
              <a:ext uri="{FF2B5EF4-FFF2-40B4-BE49-F238E27FC236}">
                <a16:creationId xmlns:a16="http://schemas.microsoft.com/office/drawing/2014/main" id="{1F76AFA8-E597-FFB6-02FA-C5041D4D0560}"/>
              </a:ext>
            </a:extLst>
          </p:cNvPr>
          <p:cNvGrpSpPr/>
          <p:nvPr/>
        </p:nvGrpSpPr>
        <p:grpSpPr>
          <a:xfrm>
            <a:off x="6285654" y="1062280"/>
            <a:ext cx="4923685" cy="1556456"/>
            <a:chOff x="651176" y="1803266"/>
            <a:chExt cx="4923685" cy="1842178"/>
          </a:xfrm>
        </p:grpSpPr>
        <p:sp>
          <p:nvSpPr>
            <p:cNvPr id="9" name="Google Shape;205;p18">
              <a:extLst>
                <a:ext uri="{FF2B5EF4-FFF2-40B4-BE49-F238E27FC236}">
                  <a16:creationId xmlns:a16="http://schemas.microsoft.com/office/drawing/2014/main" id="{FFA54FE3-B67E-C827-6F91-0510DF15E813}"/>
                </a:ext>
              </a:extLst>
            </p:cNvPr>
            <p:cNvSpPr/>
            <p:nvPr/>
          </p:nvSpPr>
          <p:spPr>
            <a:xfrm>
              <a:off x="651185" y="2111544"/>
              <a:ext cx="4923676" cy="153390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10" name="Google Shape;206;p18">
              <a:extLst>
                <a:ext uri="{FF2B5EF4-FFF2-40B4-BE49-F238E27FC236}">
                  <a16:creationId xmlns:a16="http://schemas.microsoft.com/office/drawing/2014/main" id="{3BB05EDA-DFB0-FCBF-C8EA-0C194DE66FA4}"/>
                </a:ext>
              </a:extLst>
            </p:cNvPr>
            <p:cNvSpPr/>
            <p:nvPr/>
          </p:nvSpPr>
          <p:spPr>
            <a:xfrm>
              <a:off x="651176" y="1803266"/>
              <a:ext cx="3128700" cy="554100"/>
            </a:xfrm>
            <a:prstGeom prst="rect">
              <a:avLst/>
            </a:prstGeom>
            <a:solidFill>
              <a:srgbClr val="536589"/>
            </a:solidFill>
            <a:ln w="12700" cap="flat" cmpd="sng">
              <a:solidFill>
                <a:srgbClr val="5365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FFFFFF"/>
                  </a:solidFill>
                </a:rPr>
                <a:t>Challenge</a:t>
              </a:r>
              <a:r>
                <a:rPr lang="zh-CN" altLang="en-US" sz="2400" b="1" dirty="0">
                  <a:solidFill>
                    <a:srgbClr val="FFFFFF"/>
                  </a:solidFill>
                </a:rPr>
                <a:t> </a:t>
              </a:r>
              <a:r>
                <a:rPr lang="en-US" altLang="zh-CN" sz="2400" b="1" dirty="0">
                  <a:solidFill>
                    <a:srgbClr val="FFFFFF"/>
                  </a:solidFill>
                </a:rPr>
                <a:t>2</a:t>
              </a:r>
              <a:endParaRPr sz="2400" dirty="0"/>
            </a:p>
          </p:txBody>
        </p:sp>
      </p:grpSp>
      <p:sp>
        <p:nvSpPr>
          <p:cNvPr id="11" name="Google Shape;208;p18">
            <a:extLst>
              <a:ext uri="{FF2B5EF4-FFF2-40B4-BE49-F238E27FC236}">
                <a16:creationId xmlns:a16="http://schemas.microsoft.com/office/drawing/2014/main" id="{1CDF246C-1D94-DBD9-CB3C-D827C01E45A3}"/>
              </a:ext>
            </a:extLst>
          </p:cNvPr>
          <p:cNvSpPr/>
          <p:nvPr/>
        </p:nvSpPr>
        <p:spPr>
          <a:xfrm>
            <a:off x="6285654" y="1599920"/>
            <a:ext cx="5455396"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sz="2000" dirty="0"/>
              <a:t>Combinatorial explosion of candidate subgroups</a:t>
            </a:r>
            <a:endParaRPr sz="2000" dirty="0"/>
          </a:p>
        </p:txBody>
      </p:sp>
      <p:pic>
        <p:nvPicPr>
          <p:cNvPr id="6" name="Google Shape;149;p17">
            <a:extLst>
              <a:ext uri="{FF2B5EF4-FFF2-40B4-BE49-F238E27FC236}">
                <a16:creationId xmlns:a16="http://schemas.microsoft.com/office/drawing/2014/main" id="{D5462B52-7F7F-CF73-ACDD-3EEACF0337E5}"/>
              </a:ext>
            </a:extLst>
          </p:cNvPr>
          <p:cNvPicPr preferRelativeResize="0"/>
          <p:nvPr/>
        </p:nvPicPr>
        <p:blipFill>
          <a:blip r:embed="rId3">
            <a:alphaModFix/>
          </a:blip>
          <a:stretch>
            <a:fillRect/>
          </a:stretch>
        </p:blipFill>
        <p:spPr>
          <a:xfrm>
            <a:off x="7630405" y="3880699"/>
            <a:ext cx="2074053" cy="2074053"/>
          </a:xfrm>
          <a:prstGeom prst="rect">
            <a:avLst/>
          </a:prstGeom>
          <a:noFill/>
          <a:ln>
            <a:noFill/>
          </a:ln>
        </p:spPr>
      </p:pic>
      <p:pic>
        <p:nvPicPr>
          <p:cNvPr id="13" name="Graphic 12">
            <a:extLst>
              <a:ext uri="{FF2B5EF4-FFF2-40B4-BE49-F238E27FC236}">
                <a16:creationId xmlns:a16="http://schemas.microsoft.com/office/drawing/2014/main" id="{BABB4D30-C897-0255-1032-D7D2AF2C6EE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302" y="4249032"/>
            <a:ext cx="706083" cy="706083"/>
          </a:xfrm>
          <a:prstGeom prst="rect">
            <a:avLst/>
          </a:prstGeom>
        </p:spPr>
      </p:pic>
      <p:sp>
        <p:nvSpPr>
          <p:cNvPr id="14" name="Google Shape;208;p18">
            <a:extLst>
              <a:ext uri="{FF2B5EF4-FFF2-40B4-BE49-F238E27FC236}">
                <a16:creationId xmlns:a16="http://schemas.microsoft.com/office/drawing/2014/main" id="{7E1921FD-E1CD-DEE9-DA29-5828EF9BA1DF}"/>
              </a:ext>
            </a:extLst>
          </p:cNvPr>
          <p:cNvSpPr/>
          <p:nvPr/>
        </p:nvSpPr>
        <p:spPr>
          <a:xfrm>
            <a:off x="1645331" y="4146584"/>
            <a:ext cx="2916265"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age&gt;25 ∧ job==teacher</a:t>
            </a:r>
            <a:endParaRPr sz="2000" dirty="0"/>
          </a:p>
        </p:txBody>
      </p:sp>
      <p:cxnSp>
        <p:nvCxnSpPr>
          <p:cNvPr id="16" name="Straight Arrow Connector 15">
            <a:extLst>
              <a:ext uri="{FF2B5EF4-FFF2-40B4-BE49-F238E27FC236}">
                <a16:creationId xmlns:a16="http://schemas.microsoft.com/office/drawing/2014/main" id="{D898289D-B235-BFB3-43DC-82C97E856489}"/>
              </a:ext>
            </a:extLst>
          </p:cNvPr>
          <p:cNvCxnSpPr/>
          <p:nvPr/>
        </p:nvCxnSpPr>
        <p:spPr>
          <a:xfrm>
            <a:off x="1998040" y="4648715"/>
            <a:ext cx="240632" cy="576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110DF5BD-46F8-3ED2-574F-545B7FA18D40}"/>
              </a:ext>
            </a:extLst>
          </p:cNvPr>
          <p:cNvCxnSpPr>
            <a:cxnSpLocks/>
          </p:cNvCxnSpPr>
          <p:nvPr/>
        </p:nvCxnSpPr>
        <p:spPr>
          <a:xfrm flipH="1">
            <a:off x="2325595" y="4648715"/>
            <a:ext cx="606898" cy="57639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FECE9478-669D-36CC-8BAB-973DF4612F60}"/>
              </a:ext>
            </a:extLst>
          </p:cNvPr>
          <p:cNvCxnSpPr>
            <a:cxnSpLocks/>
          </p:cNvCxnSpPr>
          <p:nvPr/>
        </p:nvCxnSpPr>
        <p:spPr>
          <a:xfrm>
            <a:off x="2487541" y="4583834"/>
            <a:ext cx="1058792" cy="6412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D25229EF-2959-F6F8-2CDC-34294A1D64C5}"/>
              </a:ext>
            </a:extLst>
          </p:cNvPr>
          <p:cNvCxnSpPr>
            <a:cxnSpLocks/>
          </p:cNvCxnSpPr>
          <p:nvPr/>
        </p:nvCxnSpPr>
        <p:spPr>
          <a:xfrm flipH="1">
            <a:off x="3633256" y="4583834"/>
            <a:ext cx="327555" cy="6510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Google Shape;208;p18">
            <a:extLst>
              <a:ext uri="{FF2B5EF4-FFF2-40B4-BE49-F238E27FC236}">
                <a16:creationId xmlns:a16="http://schemas.microsoft.com/office/drawing/2014/main" id="{A5A9D463-206A-08E0-212D-10312A4AC7E1}"/>
              </a:ext>
            </a:extLst>
          </p:cNvPr>
          <p:cNvSpPr/>
          <p:nvPr/>
        </p:nvSpPr>
        <p:spPr>
          <a:xfrm>
            <a:off x="1551601" y="5150846"/>
            <a:ext cx="1595708" cy="57639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Covariates</a:t>
            </a:r>
            <a:endParaRPr sz="2000" dirty="0"/>
          </a:p>
        </p:txBody>
      </p:sp>
      <p:sp>
        <p:nvSpPr>
          <p:cNvPr id="29" name="Google Shape;208;p18">
            <a:extLst>
              <a:ext uri="{FF2B5EF4-FFF2-40B4-BE49-F238E27FC236}">
                <a16:creationId xmlns:a16="http://schemas.microsoft.com/office/drawing/2014/main" id="{D9DC981C-4219-ADEF-88F9-A3058CBA200D}"/>
              </a:ext>
            </a:extLst>
          </p:cNvPr>
          <p:cNvSpPr/>
          <p:nvPr/>
        </p:nvSpPr>
        <p:spPr>
          <a:xfrm>
            <a:off x="3094439" y="5150845"/>
            <a:ext cx="1595708" cy="576399"/>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Values</a:t>
            </a:r>
            <a:endParaRPr sz="2000" dirty="0"/>
          </a:p>
        </p:txBody>
      </p:sp>
    </p:spTree>
    <p:extLst>
      <p:ext uri="{BB962C8B-B14F-4D97-AF65-F5344CB8AC3E}">
        <p14:creationId xmlns:p14="http://schemas.microsoft.com/office/powerpoint/2010/main" val="289932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7"/>
          <p:cNvSpPr txBox="1">
            <a:spLocks noGrp="1"/>
          </p:cNvSpPr>
          <p:nvPr>
            <p:ph type="title"/>
          </p:nvPr>
        </p:nvSpPr>
        <p:spPr>
          <a:xfrm>
            <a:off x="450850" y="33438"/>
            <a:ext cx="11290200" cy="738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ltLang="zh-CN" dirty="0"/>
              <a:t>Our</a:t>
            </a:r>
            <a:r>
              <a:rPr lang="zh-CN" altLang="en-US" dirty="0"/>
              <a:t> </a:t>
            </a:r>
            <a:r>
              <a:rPr lang="en-US" altLang="zh-CN" dirty="0"/>
              <a:t>Solution</a:t>
            </a:r>
            <a:endParaRPr dirty="0"/>
          </a:p>
        </p:txBody>
      </p:sp>
      <p:sp>
        <p:nvSpPr>
          <p:cNvPr id="185" name="Google Shape;185;p17"/>
          <p:cNvSpPr txBox="1"/>
          <p:nvPr/>
        </p:nvSpPr>
        <p:spPr>
          <a:xfrm>
            <a:off x="6772925" y="927439"/>
            <a:ext cx="31449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CN" sz="1800">
                <a:solidFill>
                  <a:schemeClr val="lt1"/>
                </a:solidFill>
              </a:rPr>
              <a:t>Data-space sanitization</a:t>
            </a:r>
            <a:endParaRPr sz="1800">
              <a:solidFill>
                <a:schemeClr val="lt1"/>
              </a:solidFill>
            </a:endParaRPr>
          </a:p>
        </p:txBody>
      </p:sp>
      <p:grpSp>
        <p:nvGrpSpPr>
          <p:cNvPr id="3" name="Google Shape;204;p18">
            <a:extLst>
              <a:ext uri="{FF2B5EF4-FFF2-40B4-BE49-F238E27FC236}">
                <a16:creationId xmlns:a16="http://schemas.microsoft.com/office/drawing/2014/main" id="{23D9AC27-78AA-4403-99E1-1222CE2B5C3A}"/>
              </a:ext>
            </a:extLst>
          </p:cNvPr>
          <p:cNvGrpSpPr/>
          <p:nvPr/>
        </p:nvGrpSpPr>
        <p:grpSpPr>
          <a:xfrm>
            <a:off x="227013" y="1077597"/>
            <a:ext cx="4897437" cy="1556456"/>
            <a:chOff x="651176" y="1803266"/>
            <a:chExt cx="4897437" cy="1842178"/>
          </a:xfrm>
        </p:grpSpPr>
        <p:sp>
          <p:nvSpPr>
            <p:cNvPr id="4" name="Google Shape;205;p18">
              <a:extLst>
                <a:ext uri="{FF2B5EF4-FFF2-40B4-BE49-F238E27FC236}">
                  <a16:creationId xmlns:a16="http://schemas.microsoft.com/office/drawing/2014/main" id="{17D516D2-2DB8-EA66-616F-C7FEE387ECB3}"/>
                </a:ext>
              </a:extLst>
            </p:cNvPr>
            <p:cNvSpPr/>
            <p:nvPr/>
          </p:nvSpPr>
          <p:spPr>
            <a:xfrm>
              <a:off x="651185" y="2111544"/>
              <a:ext cx="4897428" cy="1533900"/>
            </a:xfrm>
            <a:prstGeom prst="rect">
              <a:avLst/>
            </a:prstGeom>
            <a:noFill/>
            <a:ln w="127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Arial"/>
                <a:ea typeface="Arial"/>
                <a:cs typeface="Arial"/>
                <a:sym typeface="Arial"/>
              </a:endParaRPr>
            </a:p>
          </p:txBody>
        </p:sp>
        <p:sp>
          <p:nvSpPr>
            <p:cNvPr id="5" name="Google Shape;206;p18">
              <a:extLst>
                <a:ext uri="{FF2B5EF4-FFF2-40B4-BE49-F238E27FC236}">
                  <a16:creationId xmlns:a16="http://schemas.microsoft.com/office/drawing/2014/main" id="{6BBE8361-81A9-ED1E-6AB0-112BA071D451}"/>
                </a:ext>
              </a:extLst>
            </p:cNvPr>
            <p:cNvSpPr/>
            <p:nvPr/>
          </p:nvSpPr>
          <p:spPr>
            <a:xfrm>
              <a:off x="651176" y="1803266"/>
              <a:ext cx="3128700" cy="554100"/>
            </a:xfrm>
            <a:prstGeom prst="rect">
              <a:avLst/>
            </a:prstGeom>
            <a:solidFill>
              <a:srgbClr val="536589"/>
            </a:solidFill>
            <a:ln w="12700" cap="flat" cmpd="sng">
              <a:solidFill>
                <a:srgbClr val="5365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altLang="zh-CN" sz="2400" b="1" dirty="0">
                  <a:solidFill>
                    <a:srgbClr val="FFFFFF"/>
                  </a:solidFill>
                </a:rPr>
                <a:t>Challenge</a:t>
              </a:r>
              <a:r>
                <a:rPr lang="zh-CN" altLang="en-US" sz="2400" b="1" dirty="0">
                  <a:solidFill>
                    <a:srgbClr val="FFFFFF"/>
                  </a:solidFill>
                </a:rPr>
                <a:t> </a:t>
              </a:r>
              <a:r>
                <a:rPr lang="en-US" altLang="zh-CN" sz="2400" b="1" dirty="0">
                  <a:solidFill>
                    <a:srgbClr val="FFFFFF"/>
                  </a:solidFill>
                </a:rPr>
                <a:t>1</a:t>
              </a:r>
              <a:endParaRPr sz="2400" dirty="0"/>
            </a:p>
          </p:txBody>
        </p:sp>
      </p:grpSp>
      <p:sp>
        <p:nvSpPr>
          <p:cNvPr id="7" name="Google Shape;208;p18">
            <a:extLst>
              <a:ext uri="{FF2B5EF4-FFF2-40B4-BE49-F238E27FC236}">
                <a16:creationId xmlns:a16="http://schemas.microsoft.com/office/drawing/2014/main" id="{60301F22-DF51-6B10-DA5D-B521DF394C9C}"/>
              </a:ext>
            </a:extLst>
          </p:cNvPr>
          <p:cNvSpPr/>
          <p:nvPr/>
        </p:nvSpPr>
        <p:spPr>
          <a:xfrm>
            <a:off x="227013" y="1625004"/>
            <a:ext cx="5813953"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Effects-variance tradeoffs and readability constraints</a:t>
            </a:r>
            <a:endParaRPr sz="2000" dirty="0"/>
          </a:p>
        </p:txBody>
      </p:sp>
      <p:sp>
        <p:nvSpPr>
          <p:cNvPr id="14" name="Google Shape;266;p21">
            <a:extLst>
              <a:ext uri="{FF2B5EF4-FFF2-40B4-BE49-F238E27FC236}">
                <a16:creationId xmlns:a16="http://schemas.microsoft.com/office/drawing/2014/main" id="{88F4AA0B-439F-937A-89B7-D0994AA3B105}"/>
              </a:ext>
            </a:extLst>
          </p:cNvPr>
          <p:cNvSpPr/>
          <p:nvPr/>
        </p:nvSpPr>
        <p:spPr>
          <a:xfrm>
            <a:off x="2584531" y="2749679"/>
            <a:ext cx="380700" cy="663600"/>
          </a:xfrm>
          <a:prstGeom prst="downArrow">
            <a:avLst>
              <a:gd name="adj1" fmla="val 39384"/>
              <a:gd name="adj2" fmla="val 66122"/>
            </a:avLst>
          </a:prstGeom>
          <a:solidFill>
            <a:srgbClr val="5365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Microsoft Yahei"/>
              <a:ea typeface="Microsoft Yahei"/>
              <a:cs typeface="Microsoft Yahei"/>
              <a:sym typeface="Microsoft Yahei"/>
            </a:endParaRPr>
          </a:p>
        </p:txBody>
      </p:sp>
      <p:sp>
        <p:nvSpPr>
          <p:cNvPr id="6" name="Google Shape;208;p18">
            <a:extLst>
              <a:ext uri="{FF2B5EF4-FFF2-40B4-BE49-F238E27FC236}">
                <a16:creationId xmlns:a16="http://schemas.microsoft.com/office/drawing/2014/main" id="{87DF819E-5FEB-7BE3-008E-58ABF679EFB6}"/>
              </a:ext>
            </a:extLst>
          </p:cNvPr>
          <p:cNvSpPr/>
          <p:nvPr/>
        </p:nvSpPr>
        <p:spPr>
          <a:xfrm>
            <a:off x="1116472" y="3774877"/>
            <a:ext cx="4300243" cy="8745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None/>
            </a:pPr>
            <a:r>
              <a:rPr lang="en-US" altLang="zh-CN" sz="2000" dirty="0"/>
              <a:t>Formalized as a</a:t>
            </a:r>
            <a:r>
              <a:rPr lang="zh-CN" altLang="en-US" sz="2000" dirty="0"/>
              <a:t> </a:t>
            </a:r>
            <a:r>
              <a:rPr lang="en-US" altLang="zh-CN" sz="2000" dirty="0"/>
              <a:t>discrete</a:t>
            </a:r>
            <a:r>
              <a:rPr lang="zh-CN" altLang="en-US" sz="2000" dirty="0"/>
              <a:t> </a:t>
            </a:r>
            <a:r>
              <a:rPr lang="en-US" altLang="zh-CN" sz="2000" dirty="0"/>
              <a:t>optimization problem</a:t>
            </a:r>
            <a:endParaRPr sz="2000" dirty="0"/>
          </a:p>
        </p:txBody>
      </p:sp>
      <p:pic>
        <p:nvPicPr>
          <p:cNvPr id="8" name="Picture 7">
            <a:extLst>
              <a:ext uri="{FF2B5EF4-FFF2-40B4-BE49-F238E27FC236}">
                <a16:creationId xmlns:a16="http://schemas.microsoft.com/office/drawing/2014/main" id="{EB484C69-3ED6-C60E-05EB-CAD7C7881A4E}"/>
              </a:ext>
            </a:extLst>
          </p:cNvPr>
          <p:cNvPicPr>
            <a:picLocks noChangeAspect="1"/>
          </p:cNvPicPr>
          <p:nvPr/>
        </p:nvPicPr>
        <p:blipFill>
          <a:blip r:embed="rId3"/>
          <a:stretch>
            <a:fillRect/>
          </a:stretch>
        </p:blipFill>
        <p:spPr>
          <a:xfrm>
            <a:off x="4173578" y="4923898"/>
            <a:ext cx="1522984" cy="1390551"/>
          </a:xfrm>
          <a:prstGeom prst="rect">
            <a:avLst/>
          </a:prstGeom>
        </p:spPr>
      </p:pic>
      <p:pic>
        <p:nvPicPr>
          <p:cNvPr id="9" name="Picture 8">
            <a:extLst>
              <a:ext uri="{FF2B5EF4-FFF2-40B4-BE49-F238E27FC236}">
                <a16:creationId xmlns:a16="http://schemas.microsoft.com/office/drawing/2014/main" id="{3F9551C5-2792-6EBB-5DE1-B3F08C68625C}"/>
              </a:ext>
            </a:extLst>
          </p:cNvPr>
          <p:cNvPicPr>
            <a:picLocks noChangeAspect="1"/>
          </p:cNvPicPr>
          <p:nvPr/>
        </p:nvPicPr>
        <p:blipFill>
          <a:blip r:embed="rId4"/>
          <a:stretch>
            <a:fillRect/>
          </a:stretch>
        </p:blipFill>
        <p:spPr>
          <a:xfrm>
            <a:off x="483436" y="4917119"/>
            <a:ext cx="3287053" cy="1359970"/>
          </a:xfrm>
          <a:prstGeom prst="rect">
            <a:avLst/>
          </a:prstGeom>
        </p:spPr>
      </p:pic>
      <p:pic>
        <p:nvPicPr>
          <p:cNvPr id="10" name="Graphic 9">
            <a:extLst>
              <a:ext uri="{FF2B5EF4-FFF2-40B4-BE49-F238E27FC236}">
                <a16:creationId xmlns:a16="http://schemas.microsoft.com/office/drawing/2014/main" id="{A7615810-BB66-CB6B-2661-4D7EA2DD4D6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1972" y="3870151"/>
            <a:ext cx="874500" cy="874500"/>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ank Presentation">
  <a:themeElements>
    <a:clrScheme name="VIS-22">
      <a:dk1>
        <a:srgbClr val="1D3160"/>
      </a:dk1>
      <a:lt1>
        <a:srgbClr val="2473B6"/>
      </a:lt1>
      <a:dk2>
        <a:srgbClr val="000000"/>
      </a:dk2>
      <a:lt2>
        <a:srgbClr val="FFFFFF"/>
      </a:lt2>
      <a:accent1>
        <a:srgbClr val="A30B35"/>
      </a:accent1>
      <a:accent2>
        <a:srgbClr val="F15822"/>
      </a:accent2>
      <a:accent3>
        <a:srgbClr val="FDBB30"/>
      </a:accent3>
      <a:accent4>
        <a:srgbClr val="FFFFFF"/>
      </a:accent4>
      <a:accent5>
        <a:srgbClr val="FFFFFF"/>
      </a:accent5>
      <a:accent6>
        <a:srgbClr val="FFFFFF"/>
      </a:accent6>
      <a:hlink>
        <a:srgbClr val="FFFFFF"/>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6570</TotalTime>
  <Words>3215</Words>
  <Application>Microsoft Macintosh PowerPoint</Application>
  <PresentationFormat>Widescreen</PresentationFormat>
  <Paragraphs>291</Paragraphs>
  <Slides>26</Slides>
  <Notes>26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Times New Roman</vt:lpstr>
      <vt:lpstr>Microsoft Yahei</vt:lpstr>
      <vt:lpstr>Cambria Math</vt:lpstr>
      <vt:lpstr>Tahoma</vt:lpstr>
      <vt:lpstr>Office 主题​​</vt:lpstr>
      <vt:lpstr>Blank Presentation</vt:lpstr>
      <vt:lpstr>CURLS: Causal Rule Learning for Subgroups with Significant Treatment Effect</vt:lpstr>
      <vt:lpstr>Background</vt:lpstr>
      <vt:lpstr>Problem</vt:lpstr>
      <vt:lpstr>Related Work</vt:lpstr>
      <vt:lpstr>Related Work</vt:lpstr>
      <vt:lpstr>Our Idea</vt:lpstr>
      <vt:lpstr>Challenges</vt:lpstr>
      <vt:lpstr>Challenges</vt:lpstr>
      <vt:lpstr>Our Solution</vt:lpstr>
      <vt:lpstr>Our Solution</vt:lpstr>
      <vt:lpstr>Preliminaries</vt:lpstr>
      <vt:lpstr>Preliminaries</vt:lpstr>
      <vt:lpstr>Problem Formulation</vt:lpstr>
      <vt:lpstr>CURLS Algorithm</vt:lpstr>
      <vt:lpstr>CURLS: Causal Rule Set Learning</vt:lpstr>
      <vt:lpstr>CURLS: Single Causal Rule Optimization</vt:lpstr>
      <vt:lpstr>CURLS: Submodular Lower Bound Optimization</vt:lpstr>
      <vt:lpstr>Evaluation</vt:lpstr>
      <vt:lpstr>Evaluation</vt:lpstr>
      <vt:lpstr>Evaluation</vt:lpstr>
      <vt:lpstr>Evaluation</vt:lpstr>
      <vt:lpstr>Evaluation</vt:lpstr>
      <vt:lpstr>Discussion</vt:lpstr>
      <vt:lpstr>Discussion</vt:lpstr>
      <vt:lpstr>Conclusion</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Jiehui Zhou</cp:lastModifiedBy>
  <cp:revision>28</cp:revision>
  <dcterms:modified xsi:type="dcterms:W3CDTF">2024-08-24T08:24:01Z</dcterms:modified>
</cp:coreProperties>
</file>